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6858000" type="screen4x3"/>
  <p:notesSz cx="9144000" cy="6858000"/>
  <p:embeddedFontLst>
    <p:embeddedFont>
      <p:font typeface="OMFSGB+Wingdings-Regular" panose="020B0604020202020204"/>
      <p:regular r:id="rId47"/>
    </p:embeddedFont>
    <p:embeddedFont>
      <p:font typeface="JUGJNP+ArialMT" panose="020B0604020202020204"/>
      <p:regular r:id="rId48"/>
    </p:embeddedFont>
    <p:embeddedFont>
      <p:font typeface="TFRJAG+Calibri-Light" panose="020B0604020202020204"/>
      <p:regular r:id="rId49"/>
    </p:embeddedFont>
    <p:embeddedFont>
      <p:font typeface="POPLSV+SymbolMT" panose="020B0604020202020204"/>
      <p:regular r:id="rId50"/>
    </p:embeddedFont>
    <p:embeddedFont>
      <p:font typeface="Tahoma" panose="020B0604030504040204" pitchFamily="34" charset="0"/>
      <p:regular r:id="rId51"/>
      <p:bold r:id="rId52"/>
    </p:embeddedFont>
    <p:embeddedFont>
      <p:font typeface="Calibri" panose="020F0502020204030204" pitchFamily="34" charset="0"/>
      <p:regular r:id="rId53"/>
      <p:bold r:id="rId54"/>
      <p:italic r:id="rId55"/>
      <p:boldItalic r:id="rId56"/>
    </p:embeddedFont>
  </p:embeddedFont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7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atsakanikas@iobe.gr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iobe.gr/" TargetMode="External"/><Relationship Id="rId4" Type="http://schemas.openxmlformats.org/officeDocument/2006/relationships/hyperlink" Target="http://www.gemconsortium.org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37666" y="1264607"/>
            <a:ext cx="7866459" cy="751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sz="3200" spc="-50" dirty="0">
                <a:solidFill>
                  <a:srgbClr val="FFFFFF"/>
                </a:solidFill>
                <a:latin typeface="Calibri"/>
                <a:cs typeface="Calibri"/>
              </a:rPr>
              <a:t>Ετήσια</a:t>
            </a:r>
            <a:r>
              <a:rPr sz="3200" spc="-12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1" dirty="0">
                <a:solidFill>
                  <a:srgbClr val="FFFFFF"/>
                </a:solidFill>
                <a:latin typeface="Calibri"/>
                <a:cs typeface="Calibri"/>
              </a:rPr>
              <a:t>Έκθεση</a:t>
            </a:r>
            <a:r>
              <a:rPr sz="3200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0" dirty="0">
                <a:solidFill>
                  <a:srgbClr val="FFFFFF"/>
                </a:solidFill>
                <a:latin typeface="Calibri"/>
                <a:cs typeface="Calibri"/>
              </a:rPr>
              <a:t>Επιχειρηματικότητας</a:t>
            </a:r>
            <a:r>
              <a:rPr sz="3200" spc="-12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1" dirty="0">
                <a:solidFill>
                  <a:srgbClr val="FFFFFF"/>
                </a:solidFill>
                <a:latin typeface="Calibri"/>
                <a:cs typeface="Calibri"/>
              </a:rPr>
              <a:t>2021-2022:</a:t>
            </a:r>
          </a:p>
          <a:p>
            <a:pPr marL="339824" marR="0">
              <a:lnSpc>
                <a:spcPts val="2000"/>
              </a:lnSpc>
              <a:spcBef>
                <a:spcPts val="416"/>
              </a:spcBef>
              <a:spcAft>
                <a:spcPts val="0"/>
              </a:spcAft>
            </a:pPr>
            <a:r>
              <a:rPr sz="2000" b="1" spc="-50" dirty="0">
                <a:solidFill>
                  <a:srgbClr val="FFFFFF"/>
                </a:solidFill>
                <a:latin typeface="Calibri"/>
                <a:cs typeface="Calibri"/>
              </a:rPr>
              <a:t>Υποχώρηση</a:t>
            </a:r>
            <a:r>
              <a:rPr sz="2000" b="1" spc="-9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1" dirty="0">
                <a:solidFill>
                  <a:srgbClr val="FFFFFF"/>
                </a:solidFill>
                <a:latin typeface="Calibri"/>
                <a:cs typeface="Calibri"/>
              </a:rPr>
              <a:t>της</a:t>
            </a:r>
            <a:r>
              <a:rPr sz="2000" b="1" spc="-9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0" dirty="0">
                <a:solidFill>
                  <a:srgbClr val="FFFFFF"/>
                </a:solidFill>
                <a:latin typeface="Calibri"/>
                <a:cs typeface="Calibri"/>
              </a:rPr>
              <a:t>νέας</a:t>
            </a:r>
            <a:r>
              <a:rPr sz="2000" b="1" spc="-9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0" dirty="0">
                <a:solidFill>
                  <a:srgbClr val="FFFFFF"/>
                </a:solidFill>
                <a:latin typeface="Calibri"/>
                <a:cs typeface="Calibri"/>
              </a:rPr>
              <a:t>επιχειρηματικότητας</a:t>
            </a:r>
            <a:r>
              <a:rPr sz="2000" b="1" spc="-9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0" dirty="0">
                <a:solidFill>
                  <a:srgbClr val="FFFFFF"/>
                </a:solidFill>
                <a:latin typeface="Calibri"/>
                <a:cs typeface="Calibri"/>
              </a:rPr>
              <a:t>μέσα</a:t>
            </a:r>
            <a:r>
              <a:rPr sz="2000" b="1" spc="-9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0" dirty="0">
                <a:solidFill>
                  <a:srgbClr val="FFFFFF"/>
                </a:solidFill>
                <a:latin typeface="Calibri"/>
                <a:cs typeface="Calibri"/>
              </a:rPr>
              <a:t>στη</a:t>
            </a:r>
            <a:r>
              <a:rPr sz="2000" b="1" spc="-9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0" dirty="0">
                <a:solidFill>
                  <a:srgbClr val="FFFFFF"/>
                </a:solidFill>
                <a:latin typeface="Calibri"/>
                <a:cs typeface="Calibri"/>
              </a:rPr>
              <a:t>πανδημική</a:t>
            </a:r>
            <a:r>
              <a:rPr sz="2000" b="1" spc="-9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0" dirty="0">
                <a:solidFill>
                  <a:srgbClr val="FFFFFF"/>
                </a:solidFill>
                <a:latin typeface="Calibri"/>
                <a:cs typeface="Calibri"/>
              </a:rPr>
              <a:t>κρίση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46634" y="2591706"/>
            <a:ext cx="5839717" cy="735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8223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50" dirty="0">
                <a:solidFill>
                  <a:srgbClr val="FFFFFF"/>
                </a:solidFill>
                <a:latin typeface="Calibri"/>
                <a:cs typeface="Calibri"/>
              </a:rPr>
              <a:t>Άγγελος</a:t>
            </a:r>
            <a:r>
              <a:rPr sz="1600" b="1" spc="-8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60" dirty="0">
                <a:solidFill>
                  <a:srgbClr val="FFFFFF"/>
                </a:solidFill>
                <a:latin typeface="Calibri"/>
                <a:cs typeface="Calibri"/>
              </a:rPr>
              <a:t>Τσακανίκας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600" spc="-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Αναπληρωτής</a:t>
            </a:r>
            <a:r>
              <a:rPr sz="1600" spc="-8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Καθηγητής</a:t>
            </a:r>
            <a:r>
              <a:rPr sz="1600" spc="-8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ΕΜΠ,</a:t>
            </a:r>
          </a:p>
          <a:p>
            <a:pPr marL="0" marR="0">
              <a:lnSpc>
                <a:spcPts val="1600"/>
              </a:lnSpc>
              <a:spcBef>
                <a:spcPts val="372"/>
              </a:spcBef>
              <a:spcAft>
                <a:spcPts val="0"/>
              </a:spcAft>
            </a:pP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Επιστημονικός</a:t>
            </a:r>
            <a:r>
              <a:rPr sz="1600" spc="-8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Υπεύθυνος</a:t>
            </a:r>
            <a:r>
              <a:rPr sz="1600" spc="-8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Παρατηρητηρίου</a:t>
            </a:r>
            <a:r>
              <a:rPr sz="1600" spc="-8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Επιχειρηματικότητας</a:t>
            </a:r>
            <a:r>
              <a:rPr sz="1600" spc="-8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ΙΟΒΕ</a:t>
            </a:r>
          </a:p>
          <a:p>
            <a:pPr marL="1050230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sz="1600" b="1" spc="-50" dirty="0">
                <a:solidFill>
                  <a:srgbClr val="FFFFFF"/>
                </a:solidFill>
                <a:latin typeface="Calibri"/>
                <a:cs typeface="Calibri"/>
              </a:rPr>
              <a:t>Ευαγγελία</a:t>
            </a:r>
            <a:r>
              <a:rPr sz="1600" b="1" spc="-8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47" dirty="0">
                <a:solidFill>
                  <a:srgbClr val="FFFFFF"/>
                </a:solidFill>
                <a:latin typeface="Calibri"/>
                <a:cs typeface="Calibri"/>
              </a:rPr>
              <a:t>Βαλαβανιώτη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600" spc="-13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Ερευνήτρια</a:t>
            </a:r>
            <a:r>
              <a:rPr sz="1600" spc="-8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ΙΟΒΕ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067657" y="3329932"/>
            <a:ext cx="3477121" cy="485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5736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50" dirty="0">
                <a:solidFill>
                  <a:srgbClr val="FFFFFF"/>
                </a:solidFill>
                <a:latin typeface="Calibri"/>
                <a:cs typeface="Calibri"/>
              </a:rPr>
              <a:t>Σοφία</a:t>
            </a:r>
            <a:r>
              <a:rPr sz="1600" b="1" spc="-8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49" dirty="0">
                <a:solidFill>
                  <a:srgbClr val="FFFFFF"/>
                </a:solidFill>
                <a:latin typeface="Calibri"/>
                <a:cs typeface="Calibri"/>
              </a:rPr>
              <a:t>Σταυράκη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600" spc="-13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Ερευνήτρια</a:t>
            </a:r>
            <a:r>
              <a:rPr sz="1600" spc="-8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ΙΟΒΕ</a:t>
            </a:r>
          </a:p>
          <a:p>
            <a:pPr marL="0" marR="0">
              <a:lnSpc>
                <a:spcPts val="1600"/>
              </a:lnSpc>
              <a:spcBef>
                <a:spcPts val="319"/>
              </a:spcBef>
              <a:spcAft>
                <a:spcPts val="0"/>
              </a:spcAft>
            </a:pPr>
            <a:r>
              <a:rPr sz="1600" b="1" spc="-50" dirty="0">
                <a:solidFill>
                  <a:srgbClr val="FFFFFF"/>
                </a:solidFill>
                <a:latin typeface="Calibri"/>
                <a:cs typeface="Calibri"/>
              </a:rPr>
              <a:t>Φωτεινή</a:t>
            </a:r>
            <a:r>
              <a:rPr sz="1600" b="1" spc="-8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5" dirty="0">
                <a:solidFill>
                  <a:srgbClr val="FFFFFF"/>
                </a:solidFill>
                <a:latin typeface="Calibri"/>
                <a:cs typeface="Calibri"/>
              </a:rPr>
              <a:t>Στρουμπάκου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600" spc="-13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Ερευνήτρια</a:t>
            </a:r>
            <a:r>
              <a:rPr sz="1600" spc="-8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ΙΟΒΕ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166599" y="4258278"/>
            <a:ext cx="5270953" cy="509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sz="1400" spc="199" dirty="0">
                <a:solidFill>
                  <a:srgbClr val="000000"/>
                </a:solidFill>
                <a:latin typeface="Calibri"/>
                <a:cs typeface="Calibri"/>
              </a:rPr>
              <a:t>Παγκόσμιο</a:t>
            </a:r>
            <a:r>
              <a:rPr sz="1400" spc="16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99" dirty="0">
                <a:solidFill>
                  <a:srgbClr val="000000"/>
                </a:solidFill>
                <a:latin typeface="Calibri"/>
                <a:cs typeface="Calibri"/>
              </a:rPr>
              <a:t>Παρατηρητήριο</a:t>
            </a:r>
            <a:r>
              <a:rPr sz="1400" spc="1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99" dirty="0">
                <a:solidFill>
                  <a:srgbClr val="000000"/>
                </a:solidFill>
                <a:latin typeface="Calibri"/>
                <a:cs typeface="Calibri"/>
              </a:rPr>
              <a:t>Επιχειρηματικότητας</a:t>
            </a:r>
            <a:r>
              <a:rPr sz="1400" spc="2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99" dirty="0">
                <a:solidFill>
                  <a:srgbClr val="000000"/>
                </a:solidFill>
                <a:latin typeface="Calibri"/>
                <a:cs typeface="Calibri"/>
              </a:rPr>
              <a:t>GEM</a:t>
            </a:r>
          </a:p>
          <a:p>
            <a:pPr marL="795033" marR="0">
              <a:lnSpc>
                <a:spcPts val="1400"/>
              </a:lnSpc>
              <a:spcBef>
                <a:spcPts val="911"/>
              </a:spcBef>
              <a:spcAft>
                <a:spcPts val="0"/>
              </a:spcAft>
            </a:pPr>
            <a:r>
              <a:rPr sz="1400" spc="199" dirty="0">
                <a:solidFill>
                  <a:srgbClr val="000000"/>
                </a:solidFill>
                <a:latin typeface="Calibri"/>
                <a:cs typeface="Calibri"/>
              </a:rPr>
              <a:t>Παρατηρητήριο</a:t>
            </a:r>
            <a:r>
              <a:rPr sz="1400" spc="1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99" dirty="0">
                <a:solidFill>
                  <a:srgbClr val="000000"/>
                </a:solidFill>
                <a:latin typeface="Calibri"/>
                <a:cs typeface="Calibri"/>
              </a:rPr>
              <a:t>Επιχειρηματικότητας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26403" y="4845526"/>
            <a:ext cx="4747414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sz="1400" spc="199" dirty="0">
                <a:solidFill>
                  <a:srgbClr val="000000"/>
                </a:solidFill>
                <a:latin typeface="Calibri"/>
                <a:cs typeface="Calibri"/>
              </a:rPr>
              <a:t>Ίδρυμα</a:t>
            </a:r>
            <a:r>
              <a:rPr sz="1400" spc="16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99" dirty="0">
                <a:solidFill>
                  <a:srgbClr val="000000"/>
                </a:solidFill>
                <a:latin typeface="Calibri"/>
                <a:cs typeface="Calibri"/>
              </a:rPr>
              <a:t>Οικονομικών</a:t>
            </a:r>
            <a:r>
              <a:rPr sz="1400" spc="1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99" dirty="0">
                <a:solidFill>
                  <a:srgbClr val="000000"/>
                </a:solidFill>
                <a:latin typeface="Calibri"/>
                <a:cs typeface="Calibri"/>
              </a:rPr>
              <a:t>Και</a:t>
            </a:r>
            <a:r>
              <a:rPr sz="1400" spc="1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99" dirty="0">
                <a:solidFill>
                  <a:srgbClr val="000000"/>
                </a:solidFill>
                <a:latin typeface="Calibri"/>
                <a:cs typeface="Calibri"/>
              </a:rPr>
              <a:t>Βιομηχανικών</a:t>
            </a:r>
            <a:r>
              <a:rPr sz="1400" spc="1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99" dirty="0">
                <a:solidFill>
                  <a:srgbClr val="000000"/>
                </a:solidFill>
                <a:latin typeface="Calibri"/>
                <a:cs typeface="Calibri"/>
              </a:rPr>
              <a:t>Ερευνών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975608" y="5331511"/>
            <a:ext cx="1269572" cy="2833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3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ahoma"/>
                <a:cs typeface="Tahoma"/>
              </a:rPr>
              <a:t>ΜΑΙΟΣ 2023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561619" y="6011531"/>
            <a:ext cx="2218776" cy="2833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3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ahoma"/>
                <a:cs typeface="Tahoma"/>
              </a:rPr>
              <a:t>Με την υποστήριξη της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94728" y="389310"/>
            <a:ext cx="7994570" cy="7564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sz="28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Μόλις </a:t>
            </a:r>
            <a:r>
              <a:rPr sz="2800" spc="-51" dirty="0">
                <a:solidFill>
                  <a:srgbClr val="355D7E"/>
                </a:solidFill>
                <a:latin typeface="TFRJAG+Calibri-Light"/>
                <a:cs typeface="TFRJAG+Calibri-Light"/>
              </a:rPr>
              <a:t>35%</a:t>
            </a:r>
            <a:r>
              <a:rPr sz="2800" spc="-47" dirty="0">
                <a:solidFill>
                  <a:srgbClr val="355D7E"/>
                </a:solidFill>
                <a:latin typeface="TFRJAG+Calibri-Light"/>
                <a:cs typeface="TFRJAG+Calibri-Light"/>
              </a:rPr>
              <a:t> </a:t>
            </a:r>
            <a:r>
              <a:rPr sz="28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θεωρούν </a:t>
            </a:r>
            <a:r>
              <a:rPr sz="2800" spc="-51" dirty="0">
                <a:solidFill>
                  <a:srgbClr val="355D7E"/>
                </a:solidFill>
                <a:latin typeface="TFRJAG+Calibri-Light"/>
                <a:cs typeface="TFRJAG+Calibri-Light"/>
              </a:rPr>
              <a:t>εύκολη</a:t>
            </a:r>
            <a:r>
              <a:rPr sz="2800" spc="-49" dirty="0">
                <a:solidFill>
                  <a:srgbClr val="355D7E"/>
                </a:solidFill>
                <a:latin typeface="TFRJAG+Calibri-Light"/>
                <a:cs typeface="TFRJAG+Calibri-Light"/>
              </a:rPr>
              <a:t> </a:t>
            </a:r>
            <a:r>
              <a:rPr sz="28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την ίδρυση επιχείρησης </a:t>
            </a:r>
            <a:r>
              <a:rPr sz="2800" spc="-51" dirty="0">
                <a:solidFill>
                  <a:srgbClr val="355D7E"/>
                </a:solidFill>
                <a:latin typeface="TFRJAG+Calibri-Light"/>
                <a:cs typeface="TFRJAG+Calibri-Light"/>
              </a:rPr>
              <a:t>στη</a:t>
            </a:r>
          </a:p>
          <a:p>
            <a:pPr marL="0" marR="0">
              <a:lnSpc>
                <a:spcPts val="2800"/>
              </a:lnSpc>
              <a:spcBef>
                <a:spcPts val="55"/>
              </a:spcBef>
              <a:spcAft>
                <a:spcPts val="0"/>
              </a:spcAft>
            </a:pPr>
            <a:r>
              <a:rPr sz="28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χώρα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23080" y="1644768"/>
            <a:ext cx="5794201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Ευκολία</a:t>
            </a:r>
            <a:r>
              <a:rPr sz="1400" b="1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ίδρυσης</a:t>
            </a:r>
            <a:r>
              <a:rPr sz="1400" b="1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μιας</a:t>
            </a:r>
            <a:r>
              <a:rPr sz="1400" b="1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επιχείρησης</a:t>
            </a:r>
            <a:r>
              <a:rPr sz="1400" b="1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(%</a:t>
            </a:r>
            <a:r>
              <a:rPr sz="1400" b="1" spc="-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πληθυσμού</a:t>
            </a:r>
            <a:r>
              <a:rPr sz="1400" b="1" spc="-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ηλικίας</a:t>
            </a:r>
            <a:r>
              <a:rPr sz="1400" b="1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18-64</a:t>
            </a:r>
            <a:r>
              <a:rPr sz="1400" b="1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ετών,</a:t>
            </a:r>
            <a:r>
              <a:rPr sz="1400" b="1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2021)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50801" y="1977518"/>
            <a:ext cx="270656" cy="3331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90</a:t>
            </a:r>
          </a:p>
          <a:p>
            <a:pPr marL="0" marR="0">
              <a:lnSpc>
                <a:spcPts val="900"/>
              </a:lnSpc>
              <a:spcBef>
                <a:spcPts val="1881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80</a:t>
            </a:r>
          </a:p>
          <a:p>
            <a:pPr marL="0" marR="0">
              <a:lnSpc>
                <a:spcPts val="900"/>
              </a:lnSpc>
              <a:spcBef>
                <a:spcPts val="1881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70</a:t>
            </a:r>
          </a:p>
          <a:p>
            <a:pPr marL="0" marR="0">
              <a:lnSpc>
                <a:spcPts val="900"/>
              </a:lnSpc>
              <a:spcBef>
                <a:spcPts val="1831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60</a:t>
            </a:r>
          </a:p>
          <a:p>
            <a:pPr marL="0" marR="0">
              <a:lnSpc>
                <a:spcPts val="900"/>
              </a:lnSpc>
              <a:spcBef>
                <a:spcPts val="1881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50</a:t>
            </a:r>
          </a:p>
          <a:p>
            <a:pPr marL="0" marR="0">
              <a:lnSpc>
                <a:spcPts val="900"/>
              </a:lnSpc>
              <a:spcBef>
                <a:spcPts val="1881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40</a:t>
            </a:r>
          </a:p>
          <a:p>
            <a:pPr marL="0" marR="0">
              <a:lnSpc>
                <a:spcPts val="900"/>
              </a:lnSpc>
              <a:spcBef>
                <a:spcPts val="1881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30</a:t>
            </a:r>
          </a:p>
          <a:p>
            <a:pPr marL="0" marR="0">
              <a:lnSpc>
                <a:spcPts val="900"/>
              </a:lnSpc>
              <a:spcBef>
                <a:spcPts val="1881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20</a:t>
            </a:r>
          </a:p>
          <a:p>
            <a:pPr marL="0" marR="0">
              <a:lnSpc>
                <a:spcPts val="900"/>
              </a:lnSpc>
              <a:spcBef>
                <a:spcPts val="1831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10</a:t>
            </a:r>
          </a:p>
          <a:p>
            <a:pPr marL="60325" marR="0">
              <a:lnSpc>
                <a:spcPts val="900"/>
              </a:lnSpc>
              <a:spcBef>
                <a:spcPts val="1881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679664" y="3491749"/>
            <a:ext cx="1269497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από</a:t>
            </a:r>
            <a:r>
              <a:rPr sz="1200" b="1" spc="-2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25,9%</a:t>
            </a:r>
            <a:r>
              <a:rPr sz="1200" b="1" spc="-2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spc="11" dirty="0">
                <a:solidFill>
                  <a:srgbClr val="FFFFFF"/>
                </a:solidFill>
                <a:latin typeface="Calibri"/>
                <a:cs typeface="Calibri"/>
              </a:rPr>
              <a:t>(2020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293928" y="3777531"/>
            <a:ext cx="355048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35.1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14967" y="6306653"/>
            <a:ext cx="2309149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Πηγή: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GEM,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Επεξεργασία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στοιχείων: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ΙΟΒΕ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97271" y="6543880"/>
            <a:ext cx="6324172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Ομάδα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Α: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Χώρες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υψηλού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εισοδήματος,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Ομάδα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Β: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Χώρες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μεσαίου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εισοδήματος,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Ομάδα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Γ: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Χώρες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χαμηλού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εισοδήματος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91553" y="619084"/>
            <a:ext cx="6329560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sz="28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Κίνητρα επιχειρηματικής δραστηριοποίησης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8964" y="1537362"/>
            <a:ext cx="4988793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355D7E"/>
                </a:solidFill>
                <a:latin typeface="Calibri"/>
                <a:cs typeface="Calibri"/>
              </a:rPr>
              <a:t>Μέχρι</a:t>
            </a:r>
            <a:r>
              <a:rPr sz="1800" spc="-43" dirty="0">
                <a:solidFill>
                  <a:srgbClr val="355D7E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55D7E"/>
                </a:solidFill>
                <a:latin typeface="Calibri"/>
                <a:cs typeface="Calibri"/>
              </a:rPr>
              <a:t>και</a:t>
            </a:r>
            <a:r>
              <a:rPr sz="1800" spc="-43" dirty="0">
                <a:solidFill>
                  <a:srgbClr val="355D7E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55D7E"/>
                </a:solidFill>
                <a:latin typeface="Calibri"/>
                <a:cs typeface="Calibri"/>
              </a:rPr>
              <a:t>το</a:t>
            </a:r>
            <a:r>
              <a:rPr sz="1800" spc="-43" dirty="0">
                <a:solidFill>
                  <a:srgbClr val="355D7E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55D7E"/>
                </a:solidFill>
                <a:latin typeface="Calibri"/>
                <a:cs typeface="Calibri"/>
              </a:rPr>
              <a:t>2018</a:t>
            </a:r>
            <a:r>
              <a:rPr sz="1800" spc="-43" dirty="0">
                <a:solidFill>
                  <a:srgbClr val="355D7E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55D7E"/>
                </a:solidFill>
                <a:latin typeface="Calibri"/>
                <a:cs typeface="Calibri"/>
              </a:rPr>
              <a:t>διακρίνονταν</a:t>
            </a:r>
            <a:r>
              <a:rPr sz="1800" spc="-43" dirty="0">
                <a:solidFill>
                  <a:srgbClr val="355D7E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55D7E"/>
                </a:solidFill>
                <a:latin typeface="Calibri"/>
                <a:cs typeface="Calibri"/>
              </a:rPr>
              <a:t>δύο</a:t>
            </a:r>
            <a:r>
              <a:rPr sz="1800" spc="-43" dirty="0">
                <a:solidFill>
                  <a:srgbClr val="355D7E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55D7E"/>
                </a:solidFill>
                <a:latin typeface="Calibri"/>
                <a:cs typeface="Calibri"/>
              </a:rPr>
              <a:t>είδη</a:t>
            </a:r>
            <a:r>
              <a:rPr sz="1800" spc="-43" dirty="0">
                <a:solidFill>
                  <a:srgbClr val="355D7E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55D7E"/>
                </a:solidFill>
                <a:latin typeface="Calibri"/>
                <a:cs typeface="Calibri"/>
              </a:rPr>
              <a:t>κινήτρων: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78964" y="1937412"/>
            <a:ext cx="8538726" cy="4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α)</a:t>
            </a:r>
            <a:r>
              <a:rPr sz="16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00"/>
                </a:solidFill>
                <a:latin typeface="Calibri"/>
                <a:cs typeface="Calibri"/>
              </a:rPr>
              <a:t>επιχειρηματικότητα</a:t>
            </a:r>
            <a:r>
              <a:rPr sz="1600" i="1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000000"/>
                </a:solidFill>
                <a:latin typeface="Calibri"/>
                <a:cs typeface="Calibri"/>
              </a:rPr>
              <a:t>ευκαιρίας:</a:t>
            </a:r>
            <a:r>
              <a:rPr sz="1600" i="1" spc="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κυρίως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αξιοποίηση</a:t>
            </a:r>
            <a:r>
              <a:rPr sz="16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μιας</a:t>
            </a:r>
            <a:r>
              <a:rPr sz="16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ευκαιρίας</a:t>
            </a:r>
            <a:r>
              <a:rPr sz="1600" spc="-1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η</a:t>
            </a:r>
            <a:r>
              <a:rPr sz="1600" spc="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οποία</a:t>
            </a:r>
            <a:r>
              <a:rPr sz="1600" spc="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προκρίνεται</a:t>
            </a:r>
            <a:r>
              <a:rPr sz="16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ικανή</a:t>
            </a:r>
            <a:r>
              <a:rPr sz="16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είτε</a:t>
            </a:r>
          </a:p>
          <a:p>
            <a:pPr marL="0" marR="0">
              <a:lnSpc>
                <a:spcPts val="1600"/>
              </a:lnSpc>
              <a:spcBef>
                <a:spcPts val="20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να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οδηγήσει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σε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αύξηση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του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εισοδήματος,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είτε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να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προσφέρει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εργασιακή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ανεξαρτησία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78964" y="2547012"/>
            <a:ext cx="8541942" cy="927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β)</a:t>
            </a:r>
            <a:r>
              <a:rPr sz="1600" spc="3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00"/>
                </a:solidFill>
                <a:latin typeface="Calibri"/>
                <a:cs typeface="Calibri"/>
              </a:rPr>
              <a:t>επιχειρηματικότητα</a:t>
            </a:r>
            <a:r>
              <a:rPr sz="1600" i="1" spc="3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000000"/>
                </a:solidFill>
                <a:latin typeface="Calibri"/>
                <a:cs typeface="Calibri"/>
              </a:rPr>
              <a:t>ανάγκης:</a:t>
            </a:r>
            <a:r>
              <a:rPr sz="1600" i="1" spc="3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ανάληψη</a:t>
            </a:r>
            <a:r>
              <a:rPr sz="1600" spc="37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επιχειρηματικής</a:t>
            </a:r>
            <a:r>
              <a:rPr sz="1600" spc="3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πρωτοβουλίας</a:t>
            </a:r>
            <a:r>
              <a:rPr sz="1600" spc="3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λόγω</a:t>
            </a:r>
            <a:r>
              <a:rPr sz="1600" spc="3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έλλειψης</a:t>
            </a:r>
            <a:r>
              <a:rPr sz="1600" spc="35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άλλων</a:t>
            </a:r>
          </a:p>
          <a:p>
            <a:pPr marL="0" marR="0">
              <a:lnSpc>
                <a:spcPts val="1600"/>
              </a:lnSpc>
              <a:spcBef>
                <a:spcPts val="20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επιλογών</a:t>
            </a:r>
            <a:r>
              <a:rPr sz="1600" spc="60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εργασίας,</a:t>
            </a:r>
            <a:r>
              <a:rPr sz="1600" spc="59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δυσαρέσκειας</a:t>
            </a:r>
            <a:r>
              <a:rPr sz="1600" spc="5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με</a:t>
            </a:r>
            <a:r>
              <a:rPr sz="1600" spc="60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υπάρχουσα</a:t>
            </a:r>
            <a:r>
              <a:rPr sz="1600" spc="60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απασχόληση,</a:t>
            </a:r>
            <a:r>
              <a:rPr sz="1600" spc="6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φόβου</a:t>
            </a:r>
            <a:r>
              <a:rPr sz="1600" spc="6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για</a:t>
            </a:r>
            <a:r>
              <a:rPr sz="1600" spc="60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πιθανή</a:t>
            </a:r>
            <a:r>
              <a:rPr sz="1600" spc="60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απόλυση</a:t>
            </a:r>
          </a:p>
          <a:p>
            <a:pPr marL="0" marR="0">
              <a:lnSpc>
                <a:spcPts val="1600"/>
              </a:lnSpc>
              <a:spcBef>
                <a:spcPts val="20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βραχυπρόθεσμα,</a:t>
            </a:r>
            <a:r>
              <a:rPr sz="1600" spc="10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ή</a:t>
            </a:r>
            <a:r>
              <a:rPr sz="1600" spc="11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απλώς</a:t>
            </a:r>
            <a:r>
              <a:rPr sz="1600" spc="12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για</a:t>
            </a:r>
            <a:r>
              <a:rPr sz="1600" spc="11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λόγους</a:t>
            </a:r>
            <a:r>
              <a:rPr sz="1600" spc="1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διατήρησης</a:t>
            </a:r>
            <a:r>
              <a:rPr sz="1600" spc="1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του</a:t>
            </a:r>
            <a:r>
              <a:rPr sz="1600" spc="1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εισοδήματός</a:t>
            </a:r>
            <a:r>
              <a:rPr sz="1600" spc="1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του,</a:t>
            </a:r>
            <a:r>
              <a:rPr sz="1600" spc="1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το</a:t>
            </a:r>
            <a:r>
              <a:rPr sz="1600" spc="1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οποίο</a:t>
            </a:r>
            <a:r>
              <a:rPr sz="1600" spc="1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«απειλείται»</a:t>
            </a:r>
            <a:r>
              <a:rPr sz="1600" spc="1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με</a:t>
            </a:r>
          </a:p>
          <a:p>
            <a:pPr marL="0" marR="0">
              <a:lnSpc>
                <a:spcPts val="1600"/>
              </a:lnSpc>
              <a:spcBef>
                <a:spcPts val="20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συρρίκνωση.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09462" y="3918188"/>
            <a:ext cx="8544523" cy="723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355D7E"/>
                </a:solidFill>
                <a:latin typeface="Calibri"/>
                <a:cs typeface="Calibri"/>
              </a:rPr>
              <a:t>Από</a:t>
            </a:r>
            <a:r>
              <a:rPr sz="1800" spc="159" dirty="0">
                <a:solidFill>
                  <a:srgbClr val="355D7E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55D7E"/>
                </a:solidFill>
                <a:latin typeface="Calibri"/>
                <a:cs typeface="Calibri"/>
              </a:rPr>
              <a:t>το</a:t>
            </a:r>
            <a:r>
              <a:rPr sz="1800" spc="144" dirty="0">
                <a:solidFill>
                  <a:srgbClr val="355D7E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55D7E"/>
                </a:solidFill>
                <a:latin typeface="Calibri"/>
                <a:cs typeface="Calibri"/>
              </a:rPr>
              <a:t>2019</a:t>
            </a:r>
            <a:r>
              <a:rPr sz="1800" spc="160" dirty="0">
                <a:solidFill>
                  <a:srgbClr val="355D7E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55D7E"/>
                </a:solidFill>
                <a:latin typeface="Calibri"/>
                <a:cs typeface="Calibri"/>
              </a:rPr>
              <a:t>και</a:t>
            </a:r>
            <a:r>
              <a:rPr sz="1800" spc="101" dirty="0">
                <a:solidFill>
                  <a:srgbClr val="355D7E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55D7E"/>
                </a:solidFill>
                <a:latin typeface="Calibri"/>
                <a:cs typeface="Calibri"/>
              </a:rPr>
              <a:t>έπειτα…</a:t>
            </a:r>
            <a:r>
              <a:rPr sz="1800" spc="147" dirty="0">
                <a:solidFill>
                  <a:srgbClr val="355D7E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55D7E"/>
                </a:solidFill>
                <a:latin typeface="Calibri"/>
                <a:cs typeface="Calibri"/>
              </a:rPr>
              <a:t>η</a:t>
            </a:r>
            <a:r>
              <a:rPr sz="1800" spc="149" dirty="0">
                <a:solidFill>
                  <a:srgbClr val="355D7E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55D7E"/>
                </a:solidFill>
                <a:latin typeface="Calibri"/>
                <a:cs typeface="Calibri"/>
              </a:rPr>
              <a:t>αξιολόγηση</a:t>
            </a:r>
            <a:r>
              <a:rPr sz="1800" spc="136" dirty="0">
                <a:solidFill>
                  <a:srgbClr val="355D7E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55D7E"/>
                </a:solidFill>
                <a:latin typeface="Calibri"/>
                <a:cs typeface="Calibri"/>
              </a:rPr>
              <a:t>των</a:t>
            </a:r>
            <a:r>
              <a:rPr sz="1800" spc="145" dirty="0">
                <a:solidFill>
                  <a:srgbClr val="355D7E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55D7E"/>
                </a:solidFill>
                <a:latin typeface="Calibri"/>
                <a:cs typeface="Calibri"/>
              </a:rPr>
              <a:t>κινήτρων</a:t>
            </a:r>
            <a:r>
              <a:rPr sz="1800" spc="103" dirty="0">
                <a:solidFill>
                  <a:srgbClr val="355D7E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55D7E"/>
                </a:solidFill>
                <a:latin typeface="Calibri"/>
                <a:cs typeface="Calibri"/>
              </a:rPr>
              <a:t>γίνεται</a:t>
            </a:r>
            <a:r>
              <a:rPr sz="1800" spc="172" dirty="0">
                <a:solidFill>
                  <a:srgbClr val="355D7E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55D7E"/>
                </a:solidFill>
                <a:latin typeface="Calibri"/>
                <a:cs typeface="Calibri"/>
              </a:rPr>
              <a:t>πιο</a:t>
            </a:r>
            <a:r>
              <a:rPr sz="1800" spc="167" dirty="0">
                <a:solidFill>
                  <a:srgbClr val="355D7E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55D7E"/>
                </a:solidFill>
                <a:latin typeface="Calibri"/>
                <a:cs typeface="Calibri"/>
              </a:rPr>
              <a:t>περιγραφική</a:t>
            </a:r>
            <a:r>
              <a:rPr sz="1800" spc="125" dirty="0">
                <a:solidFill>
                  <a:srgbClr val="355D7E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55D7E"/>
                </a:solidFill>
                <a:latin typeface="Calibri"/>
                <a:cs typeface="Calibri"/>
              </a:rPr>
              <a:t>ώστε</a:t>
            </a:r>
            <a:r>
              <a:rPr sz="1800" spc="165" dirty="0">
                <a:solidFill>
                  <a:srgbClr val="355D7E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55D7E"/>
                </a:solidFill>
                <a:latin typeface="Calibri"/>
                <a:cs typeface="Calibri"/>
              </a:rPr>
              <a:t>να</a:t>
            </a:r>
          </a:p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355D7E"/>
                </a:solidFill>
                <a:latin typeface="Calibri"/>
                <a:cs typeface="Calibri"/>
              </a:rPr>
              <a:t>προσεγγιστεί</a:t>
            </a:r>
            <a:r>
              <a:rPr sz="1800" spc="141" dirty="0">
                <a:solidFill>
                  <a:srgbClr val="355D7E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55D7E"/>
                </a:solidFill>
                <a:latin typeface="Calibri"/>
                <a:cs typeface="Calibri"/>
              </a:rPr>
              <a:t>καλύτερα</a:t>
            </a:r>
            <a:r>
              <a:rPr sz="1800" spc="63" dirty="0">
                <a:solidFill>
                  <a:srgbClr val="355D7E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55D7E"/>
                </a:solidFill>
                <a:latin typeface="Calibri"/>
                <a:cs typeface="Calibri"/>
              </a:rPr>
              <a:t>η</a:t>
            </a:r>
            <a:r>
              <a:rPr sz="1800" spc="94" dirty="0">
                <a:solidFill>
                  <a:srgbClr val="355D7E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55D7E"/>
                </a:solidFill>
                <a:latin typeface="Calibri"/>
                <a:cs typeface="Calibri"/>
              </a:rPr>
              <a:t>πραγματική</a:t>
            </a:r>
            <a:r>
              <a:rPr sz="1800" spc="95" dirty="0">
                <a:solidFill>
                  <a:srgbClr val="355D7E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55D7E"/>
                </a:solidFill>
                <a:latin typeface="Calibri"/>
                <a:cs typeface="Calibri"/>
              </a:rPr>
              <a:t>κινητροδότηση</a:t>
            </a:r>
            <a:r>
              <a:rPr sz="1800" spc="28" dirty="0">
                <a:solidFill>
                  <a:srgbClr val="355D7E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55D7E"/>
                </a:solidFill>
                <a:latin typeface="Calibri"/>
                <a:cs typeface="Calibri"/>
              </a:rPr>
              <a:t>των</a:t>
            </a:r>
            <a:r>
              <a:rPr sz="1800" spc="91" dirty="0">
                <a:solidFill>
                  <a:srgbClr val="355D7E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55D7E"/>
                </a:solidFill>
                <a:latin typeface="Calibri"/>
                <a:cs typeface="Calibri"/>
              </a:rPr>
              <a:t>ατόμων</a:t>
            </a:r>
            <a:r>
              <a:rPr sz="1800" spc="102" dirty="0">
                <a:solidFill>
                  <a:srgbClr val="355D7E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55D7E"/>
                </a:solidFill>
                <a:latin typeface="Calibri"/>
                <a:cs typeface="Calibri"/>
              </a:rPr>
              <a:t>σε</a:t>
            </a:r>
            <a:r>
              <a:rPr sz="1800" spc="112" dirty="0">
                <a:solidFill>
                  <a:srgbClr val="355D7E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55D7E"/>
                </a:solidFill>
                <a:latin typeface="Calibri"/>
                <a:cs typeface="Calibri"/>
              </a:rPr>
              <a:t>μία</a:t>
            </a:r>
            <a:r>
              <a:rPr sz="1800" spc="110" dirty="0">
                <a:solidFill>
                  <a:srgbClr val="355D7E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55D7E"/>
                </a:solidFill>
                <a:latin typeface="Calibri"/>
                <a:cs typeface="Calibri"/>
              </a:rPr>
              <a:t>οικονομία</a:t>
            </a:r>
            <a:r>
              <a:rPr sz="1800" spc="63" dirty="0">
                <a:solidFill>
                  <a:srgbClr val="355D7E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55D7E"/>
                </a:solidFill>
                <a:latin typeface="Calibri"/>
                <a:cs typeface="Calibri"/>
              </a:rPr>
              <a:t>(και</a:t>
            </a:r>
          </a:p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355D7E"/>
                </a:solidFill>
                <a:latin typeface="Calibri"/>
                <a:cs typeface="Calibri"/>
              </a:rPr>
              <a:t>όχι</a:t>
            </a:r>
            <a:r>
              <a:rPr sz="1800" spc="-43" dirty="0">
                <a:solidFill>
                  <a:srgbClr val="355D7E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55D7E"/>
                </a:solidFill>
                <a:latin typeface="Calibri"/>
                <a:cs typeface="Calibri"/>
              </a:rPr>
              <a:t>αμοιβαία</a:t>
            </a:r>
            <a:r>
              <a:rPr sz="1800" spc="-43" dirty="0">
                <a:solidFill>
                  <a:srgbClr val="355D7E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55D7E"/>
                </a:solidFill>
                <a:latin typeface="Calibri"/>
                <a:cs typeface="Calibri"/>
              </a:rPr>
              <a:t>αποκλειόμενη).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09462" y="4738138"/>
            <a:ext cx="8426640" cy="65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sz="1650" dirty="0">
                <a:solidFill>
                  <a:srgbClr val="000000"/>
                </a:solidFill>
                <a:latin typeface="JUGJNP+ArialMT"/>
                <a:cs typeface="JUGJNP+ArialMT"/>
              </a:rPr>
              <a:t>•</a:t>
            </a:r>
            <a:r>
              <a:rPr sz="1650" spc="12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Μια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«ιδεαλιστική»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προσέγγιση:</a:t>
            </a:r>
            <a:r>
              <a:rPr sz="1600" spc="-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σχετίζεται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με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το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κίνητρο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του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«να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κάνω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τη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διαφορά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στον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κόσμο»</a:t>
            </a:r>
          </a:p>
          <a:p>
            <a:pPr marL="0" marR="0">
              <a:lnSpc>
                <a:spcPts val="1843"/>
              </a:lnSpc>
              <a:spcBef>
                <a:spcPts val="1156"/>
              </a:spcBef>
              <a:spcAft>
                <a:spcPts val="0"/>
              </a:spcAft>
            </a:pPr>
            <a:r>
              <a:rPr sz="1650" dirty="0">
                <a:solidFill>
                  <a:srgbClr val="000000"/>
                </a:solidFill>
                <a:latin typeface="JUGJNP+ArialMT"/>
                <a:cs typeface="JUGJNP+ArialMT"/>
              </a:rPr>
              <a:t>•</a:t>
            </a:r>
            <a:r>
              <a:rPr sz="1650" spc="12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Μια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«ματεριαλιστική»: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ανάγκη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μεγαλύτερου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εισοδήματος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και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πλούτου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09462" y="5500138"/>
            <a:ext cx="7265711" cy="65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sz="1650" dirty="0">
                <a:solidFill>
                  <a:srgbClr val="000000"/>
                </a:solidFill>
                <a:latin typeface="JUGJNP+ArialMT"/>
                <a:cs typeface="JUGJNP+ArialMT"/>
              </a:rPr>
              <a:t>•</a:t>
            </a:r>
            <a:r>
              <a:rPr sz="1650" spc="12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Μια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«πραγματιστική»: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ανάγκη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εύρεσης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εργασίας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επειδή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«οι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δουλειές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είναι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λίγες»</a:t>
            </a:r>
          </a:p>
          <a:p>
            <a:pPr marL="0" marR="0">
              <a:lnSpc>
                <a:spcPts val="1843"/>
              </a:lnSpc>
              <a:spcBef>
                <a:spcPts val="1156"/>
              </a:spcBef>
              <a:spcAft>
                <a:spcPts val="0"/>
              </a:spcAft>
            </a:pPr>
            <a:r>
              <a:rPr sz="1650" dirty="0">
                <a:solidFill>
                  <a:srgbClr val="000000"/>
                </a:solidFill>
                <a:latin typeface="JUGJNP+ArialMT"/>
                <a:cs typeface="JUGJNP+ArialMT"/>
              </a:rPr>
              <a:t>•</a:t>
            </a:r>
            <a:r>
              <a:rPr sz="1650" spc="12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Μια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«παραδοσιακή»: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συνέχιση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μιας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οικογενειακής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επιχείρησης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/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παράδοσης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04889" y="538607"/>
            <a:ext cx="5622096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sz="28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Βιοπορισμός </a:t>
            </a:r>
            <a:r>
              <a:rPr sz="2800" spc="-51" dirty="0">
                <a:solidFill>
                  <a:srgbClr val="355D7E"/>
                </a:solidFill>
                <a:latin typeface="TFRJAG+Calibri-Light"/>
                <a:cs typeface="TFRJAG+Calibri-Light"/>
              </a:rPr>
              <a:t>και</a:t>
            </a:r>
            <a:r>
              <a:rPr sz="2800" spc="-49" dirty="0">
                <a:solidFill>
                  <a:srgbClr val="355D7E"/>
                </a:solidFill>
                <a:latin typeface="TFRJAG+Calibri-Light"/>
                <a:cs typeface="TFRJAG+Calibri-Light"/>
              </a:rPr>
              <a:t> </a:t>
            </a:r>
            <a:r>
              <a:rPr sz="2800" spc="-51" dirty="0">
                <a:solidFill>
                  <a:srgbClr val="355D7E"/>
                </a:solidFill>
                <a:latin typeface="TFRJAG+Calibri-Light"/>
                <a:cs typeface="TFRJAG+Calibri-Light"/>
              </a:rPr>
              <a:t>ενίσχυση</a:t>
            </a:r>
            <a:r>
              <a:rPr sz="2800" spc="-49" dirty="0">
                <a:solidFill>
                  <a:srgbClr val="355D7E"/>
                </a:solidFill>
                <a:latin typeface="TFRJAG+Calibri-Light"/>
                <a:cs typeface="TFRJAG+Calibri-Light"/>
              </a:rPr>
              <a:t> </a:t>
            </a:r>
            <a:r>
              <a:rPr sz="28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εισοδήματος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35522" y="1513611"/>
            <a:ext cx="2346938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Κίνητρα</a:t>
            </a:r>
            <a:r>
              <a:rPr sz="1400" b="1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επιχειρηματικότητας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43159" y="1662775"/>
            <a:ext cx="2869041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i="1" dirty="0">
                <a:solidFill>
                  <a:srgbClr val="000000"/>
                </a:solidFill>
                <a:latin typeface="Calibri"/>
                <a:cs typeface="Calibri"/>
              </a:rPr>
              <a:t>% επί των επιχειρηματιών αρχικών σταδίων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139991" y="1870133"/>
            <a:ext cx="393873" cy="2169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80%</a:t>
            </a:r>
          </a:p>
          <a:p>
            <a:pPr marL="0" marR="0">
              <a:lnSpc>
                <a:spcPts val="1100"/>
              </a:lnSpc>
              <a:spcBef>
                <a:spcPts val="859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70%</a:t>
            </a:r>
          </a:p>
          <a:p>
            <a:pPr marL="0" marR="0">
              <a:lnSpc>
                <a:spcPts val="1100"/>
              </a:lnSpc>
              <a:spcBef>
                <a:spcPts val="809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60%</a:t>
            </a:r>
          </a:p>
          <a:p>
            <a:pPr marL="0" marR="0">
              <a:lnSpc>
                <a:spcPts val="1100"/>
              </a:lnSpc>
              <a:spcBef>
                <a:spcPts val="859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50%</a:t>
            </a:r>
          </a:p>
          <a:p>
            <a:pPr marL="0" marR="0">
              <a:lnSpc>
                <a:spcPts val="1100"/>
              </a:lnSpc>
              <a:spcBef>
                <a:spcPts val="809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40%</a:t>
            </a:r>
          </a:p>
          <a:p>
            <a:pPr marL="0" marR="0">
              <a:lnSpc>
                <a:spcPts val="1100"/>
              </a:lnSpc>
              <a:spcBef>
                <a:spcPts val="859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30%</a:t>
            </a:r>
          </a:p>
          <a:p>
            <a:pPr marL="0" marR="0">
              <a:lnSpc>
                <a:spcPts val="1100"/>
              </a:lnSpc>
              <a:spcBef>
                <a:spcPts val="859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20%</a:t>
            </a:r>
          </a:p>
          <a:p>
            <a:pPr marL="0" marR="0">
              <a:lnSpc>
                <a:spcPts val="1100"/>
              </a:lnSpc>
              <a:spcBef>
                <a:spcPts val="809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10%</a:t>
            </a:r>
          </a:p>
          <a:p>
            <a:pPr marL="69056" marR="0">
              <a:lnSpc>
                <a:spcPts val="1100"/>
              </a:lnSpc>
              <a:spcBef>
                <a:spcPts val="859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0%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323241" y="1909728"/>
            <a:ext cx="49994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72.2%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128875" y="1961619"/>
            <a:ext cx="86844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0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000000"/>
                </a:solidFill>
                <a:latin typeface="Calibri"/>
                <a:cs typeface="Calibri"/>
              </a:rPr>
              <a:t>Βιοπορισμός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18854" y="2041628"/>
            <a:ext cx="943724" cy="491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925" marR="0">
              <a:lnSpc>
                <a:spcPts val="1050"/>
              </a:lnSpc>
              <a:spcBef>
                <a:spcPts val="50"/>
              </a:spcBef>
              <a:spcAft>
                <a:spcPts val="0"/>
              </a:spcAft>
            </a:pPr>
            <a:r>
              <a:rPr sz="1050" b="1" dirty="0">
                <a:solidFill>
                  <a:srgbClr val="000000"/>
                </a:solidFill>
                <a:latin typeface="Calibri"/>
                <a:cs typeface="Calibri"/>
              </a:rPr>
              <a:t>«Να</a:t>
            </a:r>
            <a:r>
              <a:rPr sz="1050" b="1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50" b="1" dirty="0">
                <a:solidFill>
                  <a:srgbClr val="000000"/>
                </a:solidFill>
                <a:latin typeface="Calibri"/>
                <a:cs typeface="Calibri"/>
              </a:rPr>
              <a:t>κάνω</a:t>
            </a:r>
            <a:r>
              <a:rPr sz="1050" b="1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50" b="1" dirty="0">
                <a:solidFill>
                  <a:srgbClr val="000000"/>
                </a:solidFill>
                <a:latin typeface="Calibri"/>
                <a:cs typeface="Calibri"/>
              </a:rPr>
              <a:t>τη</a:t>
            </a:r>
          </a:p>
          <a:p>
            <a:pPr marL="0" marR="0">
              <a:lnSpc>
                <a:spcPts val="1050"/>
              </a:lnSpc>
              <a:spcBef>
                <a:spcPts val="210"/>
              </a:spcBef>
              <a:spcAft>
                <a:spcPts val="0"/>
              </a:spcAft>
            </a:pPr>
            <a:r>
              <a:rPr sz="1050" b="1" dirty="0">
                <a:solidFill>
                  <a:srgbClr val="000000"/>
                </a:solidFill>
                <a:latin typeface="Calibri"/>
                <a:cs typeface="Calibri"/>
              </a:rPr>
              <a:t>διαφορά</a:t>
            </a:r>
            <a:r>
              <a:rPr sz="1050" b="1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50" b="1" dirty="0">
                <a:solidFill>
                  <a:srgbClr val="000000"/>
                </a:solidFill>
                <a:latin typeface="Calibri"/>
                <a:cs typeface="Calibri"/>
              </a:rPr>
              <a:t>στον</a:t>
            </a:r>
          </a:p>
          <a:p>
            <a:pPr marL="184943" marR="0">
              <a:lnSpc>
                <a:spcPts val="1050"/>
              </a:lnSpc>
              <a:spcBef>
                <a:spcPts val="260"/>
              </a:spcBef>
              <a:spcAft>
                <a:spcPts val="0"/>
              </a:spcAft>
            </a:pPr>
            <a:r>
              <a:rPr sz="1050" b="1" dirty="0">
                <a:solidFill>
                  <a:srgbClr val="000000"/>
                </a:solidFill>
                <a:latin typeface="Calibri"/>
                <a:cs typeface="Calibri"/>
              </a:rPr>
              <a:t>κόσμο»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045174" y="2041628"/>
            <a:ext cx="896503" cy="491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068" marR="0">
              <a:lnSpc>
                <a:spcPts val="1050"/>
              </a:lnSpc>
              <a:spcBef>
                <a:spcPts val="50"/>
              </a:spcBef>
              <a:spcAft>
                <a:spcPts val="0"/>
              </a:spcAft>
            </a:pPr>
            <a:r>
              <a:rPr sz="1050" b="1" dirty="0">
                <a:solidFill>
                  <a:srgbClr val="000000"/>
                </a:solidFill>
                <a:latin typeface="Calibri"/>
                <a:cs typeface="Calibri"/>
              </a:rPr>
              <a:t>Δημιουργία</a:t>
            </a:r>
          </a:p>
          <a:p>
            <a:pPr marL="0" marR="0">
              <a:lnSpc>
                <a:spcPts val="1050"/>
              </a:lnSpc>
              <a:spcBef>
                <a:spcPts val="210"/>
              </a:spcBef>
              <a:spcAft>
                <a:spcPts val="0"/>
              </a:spcAft>
            </a:pPr>
            <a:r>
              <a:rPr sz="1050" b="1" dirty="0">
                <a:solidFill>
                  <a:srgbClr val="000000"/>
                </a:solidFill>
                <a:latin typeface="Calibri"/>
                <a:cs typeface="Calibri"/>
              </a:rPr>
              <a:t>μεγαλύτερου</a:t>
            </a:r>
          </a:p>
          <a:p>
            <a:pPr marL="11906" marR="0">
              <a:lnSpc>
                <a:spcPts val="1050"/>
              </a:lnSpc>
              <a:spcBef>
                <a:spcPts val="260"/>
              </a:spcBef>
              <a:spcAft>
                <a:spcPts val="0"/>
              </a:spcAft>
            </a:pPr>
            <a:r>
              <a:rPr sz="1050" b="1" dirty="0">
                <a:solidFill>
                  <a:srgbClr val="000000"/>
                </a:solidFill>
                <a:latin typeface="Calibri"/>
                <a:cs typeface="Calibri"/>
              </a:rPr>
              <a:t>εισοδήματος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052738" y="2041628"/>
            <a:ext cx="952825" cy="491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7637" marR="0">
              <a:lnSpc>
                <a:spcPts val="1050"/>
              </a:lnSpc>
              <a:spcBef>
                <a:spcPts val="50"/>
              </a:spcBef>
              <a:spcAft>
                <a:spcPts val="0"/>
              </a:spcAft>
            </a:pPr>
            <a:r>
              <a:rPr sz="1050" b="1" dirty="0">
                <a:solidFill>
                  <a:srgbClr val="000000"/>
                </a:solidFill>
                <a:latin typeface="Calibri"/>
                <a:cs typeface="Calibri"/>
              </a:rPr>
              <a:t>Συνέχιση</a:t>
            </a:r>
          </a:p>
          <a:p>
            <a:pPr marL="0" marR="0">
              <a:lnSpc>
                <a:spcPts val="1050"/>
              </a:lnSpc>
              <a:spcBef>
                <a:spcPts val="210"/>
              </a:spcBef>
              <a:spcAft>
                <a:spcPts val="0"/>
              </a:spcAft>
            </a:pPr>
            <a:r>
              <a:rPr sz="1050" b="1" dirty="0">
                <a:solidFill>
                  <a:srgbClr val="000000"/>
                </a:solidFill>
                <a:latin typeface="Calibri"/>
                <a:cs typeface="Calibri"/>
              </a:rPr>
              <a:t>οικογενειακής</a:t>
            </a:r>
          </a:p>
          <a:p>
            <a:pPr marL="73818" marR="0">
              <a:lnSpc>
                <a:spcPts val="1050"/>
              </a:lnSpc>
              <a:spcBef>
                <a:spcPts val="260"/>
              </a:spcBef>
              <a:spcAft>
                <a:spcPts val="0"/>
              </a:spcAft>
            </a:pPr>
            <a:r>
              <a:rPr sz="1050" b="1" dirty="0">
                <a:solidFill>
                  <a:srgbClr val="000000"/>
                </a:solidFill>
                <a:latin typeface="Calibri"/>
                <a:cs typeface="Calibri"/>
              </a:rPr>
              <a:t>παράδοσης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168563" y="2121639"/>
            <a:ext cx="791151" cy="491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81" marR="0">
              <a:lnSpc>
                <a:spcPts val="1050"/>
              </a:lnSpc>
              <a:spcBef>
                <a:spcPts val="50"/>
              </a:spcBef>
              <a:spcAft>
                <a:spcPts val="0"/>
              </a:spcAft>
            </a:pPr>
            <a:r>
              <a:rPr sz="1050" b="1" dirty="0">
                <a:solidFill>
                  <a:srgbClr val="000000"/>
                </a:solidFill>
                <a:latin typeface="Calibri"/>
                <a:cs typeface="Calibri"/>
              </a:rPr>
              <a:t>καθώς</a:t>
            </a:r>
            <a:r>
              <a:rPr sz="1050" b="1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50" b="1" dirty="0">
                <a:solidFill>
                  <a:srgbClr val="000000"/>
                </a:solidFill>
                <a:latin typeface="Calibri"/>
                <a:cs typeface="Calibri"/>
              </a:rPr>
              <a:t>οι</a:t>
            </a:r>
          </a:p>
          <a:p>
            <a:pPr marL="0" marR="0">
              <a:lnSpc>
                <a:spcPts val="1050"/>
              </a:lnSpc>
              <a:spcBef>
                <a:spcPts val="210"/>
              </a:spcBef>
              <a:spcAft>
                <a:spcPts val="0"/>
              </a:spcAft>
            </a:pPr>
            <a:r>
              <a:rPr sz="1050" b="1" dirty="0">
                <a:solidFill>
                  <a:srgbClr val="000000"/>
                </a:solidFill>
                <a:latin typeface="Calibri"/>
                <a:cs typeface="Calibri"/>
              </a:rPr>
              <a:t>«δουλειές»</a:t>
            </a:r>
          </a:p>
          <a:p>
            <a:pPr marL="23812" marR="0">
              <a:lnSpc>
                <a:spcPts val="1050"/>
              </a:lnSpc>
              <a:spcBef>
                <a:spcPts val="259"/>
              </a:spcBef>
              <a:spcAft>
                <a:spcPts val="0"/>
              </a:spcAft>
            </a:pPr>
            <a:r>
              <a:rPr sz="1050" b="1" dirty="0">
                <a:solidFill>
                  <a:srgbClr val="000000"/>
                </a:solidFill>
                <a:latin typeface="Calibri"/>
                <a:cs typeface="Calibri"/>
              </a:rPr>
              <a:t>είναι</a:t>
            </a:r>
            <a:r>
              <a:rPr sz="1050" b="1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50" b="1" dirty="0">
                <a:solidFill>
                  <a:srgbClr val="000000"/>
                </a:solidFill>
                <a:latin typeface="Calibri"/>
                <a:cs typeface="Calibri"/>
              </a:rPr>
              <a:t>λίγες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635810" y="2287523"/>
            <a:ext cx="49994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57.1%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023514" y="2442719"/>
            <a:ext cx="49994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50.8%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710944" y="2470320"/>
            <a:ext cx="805681" cy="35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49.7%</a:t>
            </a:r>
          </a:p>
          <a:p>
            <a:pPr marL="306148" marR="0">
              <a:lnSpc>
                <a:spcPts val="1100"/>
              </a:lnSpc>
              <a:spcBef>
                <a:spcPts val="307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42.5%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37140" y="2601698"/>
            <a:ext cx="475096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0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000000"/>
                </a:solidFill>
                <a:latin typeface="Calibri"/>
                <a:cs typeface="Calibri"/>
              </a:rPr>
              <a:t>Μέση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236341" y="2728533"/>
            <a:ext cx="512067" cy="801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50,7</a:t>
            </a:r>
          </a:p>
          <a:p>
            <a:pPr marL="0" marR="0">
              <a:lnSpc>
                <a:spcPts val="1600"/>
              </a:lnSpc>
              <a:spcBef>
                <a:spcPts val="281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15,5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236468" y="2728533"/>
            <a:ext cx="512067" cy="801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73,0</a:t>
            </a:r>
          </a:p>
          <a:p>
            <a:pPr marL="0" marR="0">
              <a:lnSpc>
                <a:spcPts val="1600"/>
              </a:lnSpc>
              <a:spcBef>
                <a:spcPts val="281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68,2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271813" y="2728533"/>
            <a:ext cx="512067" cy="801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43,6</a:t>
            </a:r>
          </a:p>
          <a:p>
            <a:pPr marL="0" marR="0">
              <a:lnSpc>
                <a:spcPts val="1600"/>
              </a:lnSpc>
              <a:spcBef>
                <a:spcPts val="281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14,9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306675" y="2728533"/>
            <a:ext cx="512067" cy="801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78,5</a:t>
            </a:r>
          </a:p>
          <a:p>
            <a:pPr marL="0" marR="0">
              <a:lnSpc>
                <a:spcPts val="1600"/>
              </a:lnSpc>
              <a:spcBef>
                <a:spcPts val="281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38,1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37140" y="2761719"/>
            <a:ext cx="782338" cy="19316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0"/>
              </a:lnSpc>
              <a:spcBef>
                <a:spcPts val="50"/>
              </a:spcBef>
              <a:spcAft>
                <a:spcPts val="0"/>
              </a:spcAft>
            </a:pPr>
            <a:r>
              <a:rPr sz="1050" b="1" dirty="0">
                <a:solidFill>
                  <a:srgbClr val="000000"/>
                </a:solidFill>
                <a:latin typeface="Calibri"/>
                <a:cs typeface="Calibri"/>
              </a:rPr>
              <a:t>Ανατολή</a:t>
            </a:r>
          </a:p>
          <a:p>
            <a:pPr marL="0" marR="0">
              <a:lnSpc>
                <a:spcPts val="1050"/>
              </a:lnSpc>
              <a:spcBef>
                <a:spcPts val="209"/>
              </a:spcBef>
              <a:spcAft>
                <a:spcPts val="0"/>
              </a:spcAft>
            </a:pPr>
            <a:r>
              <a:rPr sz="1050" b="1" dirty="0">
                <a:solidFill>
                  <a:srgbClr val="000000"/>
                </a:solidFill>
                <a:latin typeface="Calibri"/>
                <a:cs typeface="Calibri"/>
              </a:rPr>
              <a:t>και</a:t>
            </a:r>
            <a:r>
              <a:rPr sz="1050" b="1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50" b="1" dirty="0">
                <a:solidFill>
                  <a:srgbClr val="000000"/>
                </a:solidFill>
                <a:latin typeface="Calibri"/>
                <a:cs typeface="Calibri"/>
              </a:rPr>
              <a:t>Αφρική</a:t>
            </a:r>
          </a:p>
          <a:p>
            <a:pPr marL="0" marR="0">
              <a:lnSpc>
                <a:spcPts val="1050"/>
              </a:lnSpc>
              <a:spcBef>
                <a:spcPts val="260"/>
              </a:spcBef>
              <a:spcAft>
                <a:spcPts val="0"/>
              </a:spcAft>
            </a:pPr>
            <a:r>
              <a:rPr sz="1050" b="1" dirty="0">
                <a:solidFill>
                  <a:srgbClr val="000000"/>
                </a:solidFill>
                <a:latin typeface="Calibri"/>
                <a:cs typeface="Calibri"/>
              </a:rPr>
              <a:t>Κεντρική</a:t>
            </a:r>
          </a:p>
          <a:p>
            <a:pPr marL="0" marR="0">
              <a:lnSpc>
                <a:spcPts val="1050"/>
              </a:lnSpc>
              <a:spcBef>
                <a:spcPts val="210"/>
              </a:spcBef>
              <a:spcAft>
                <a:spcPts val="0"/>
              </a:spcAft>
            </a:pPr>
            <a:r>
              <a:rPr sz="1050" b="1" dirty="0">
                <a:solidFill>
                  <a:srgbClr val="000000"/>
                </a:solidFill>
                <a:latin typeface="Calibri"/>
                <a:cs typeface="Calibri"/>
              </a:rPr>
              <a:t>και</a:t>
            </a:r>
          </a:p>
          <a:p>
            <a:pPr marL="0" marR="0">
              <a:lnSpc>
                <a:spcPts val="1050"/>
              </a:lnSpc>
              <a:spcBef>
                <a:spcPts val="260"/>
              </a:spcBef>
              <a:spcAft>
                <a:spcPts val="0"/>
              </a:spcAft>
            </a:pPr>
            <a:r>
              <a:rPr sz="1050" b="1" dirty="0">
                <a:solidFill>
                  <a:srgbClr val="000000"/>
                </a:solidFill>
                <a:latin typeface="Calibri"/>
                <a:cs typeface="Calibri"/>
              </a:rPr>
              <a:t>Ανατολική</a:t>
            </a:r>
          </a:p>
          <a:p>
            <a:pPr marL="0" marR="0">
              <a:lnSpc>
                <a:spcPts val="1050"/>
              </a:lnSpc>
              <a:spcBef>
                <a:spcPts val="259"/>
              </a:spcBef>
              <a:spcAft>
                <a:spcPts val="0"/>
              </a:spcAft>
            </a:pPr>
            <a:r>
              <a:rPr sz="1050" b="1" dirty="0">
                <a:solidFill>
                  <a:srgbClr val="000000"/>
                </a:solidFill>
                <a:latin typeface="Calibri"/>
                <a:cs typeface="Calibri"/>
              </a:rPr>
              <a:t>Ασία</a:t>
            </a:r>
          </a:p>
          <a:p>
            <a:pPr marL="0" marR="0">
              <a:lnSpc>
                <a:spcPts val="1050"/>
              </a:lnSpc>
              <a:spcBef>
                <a:spcPts val="209"/>
              </a:spcBef>
              <a:spcAft>
                <a:spcPts val="0"/>
              </a:spcAft>
            </a:pPr>
            <a:r>
              <a:rPr sz="1050" b="1" dirty="0">
                <a:solidFill>
                  <a:srgbClr val="000000"/>
                </a:solidFill>
                <a:latin typeface="Calibri"/>
                <a:cs typeface="Calibri"/>
              </a:rPr>
              <a:t>Λατινική</a:t>
            </a:r>
          </a:p>
          <a:p>
            <a:pPr marL="0" marR="0">
              <a:lnSpc>
                <a:spcPts val="1050"/>
              </a:lnSpc>
              <a:spcBef>
                <a:spcPts val="260"/>
              </a:spcBef>
              <a:spcAft>
                <a:spcPts val="0"/>
              </a:spcAft>
            </a:pPr>
            <a:r>
              <a:rPr sz="1050" b="1" dirty="0">
                <a:solidFill>
                  <a:srgbClr val="000000"/>
                </a:solidFill>
                <a:latin typeface="Calibri"/>
                <a:cs typeface="Calibri"/>
              </a:rPr>
              <a:t>Αμερική</a:t>
            </a:r>
            <a:r>
              <a:rPr sz="1050" b="1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50" b="1" dirty="0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</a:p>
          <a:p>
            <a:pPr marL="0" marR="0">
              <a:lnSpc>
                <a:spcPts val="1050"/>
              </a:lnSpc>
              <a:spcBef>
                <a:spcPts val="210"/>
              </a:spcBef>
              <a:spcAft>
                <a:spcPts val="0"/>
              </a:spcAft>
            </a:pPr>
            <a:r>
              <a:rPr sz="1050" b="1" dirty="0">
                <a:solidFill>
                  <a:srgbClr val="000000"/>
                </a:solidFill>
                <a:latin typeface="Calibri"/>
                <a:cs typeface="Calibri"/>
              </a:rPr>
              <a:t>Καραϊβική</a:t>
            </a:r>
          </a:p>
          <a:p>
            <a:pPr marL="0" marR="0">
              <a:lnSpc>
                <a:spcPts val="1050"/>
              </a:lnSpc>
              <a:spcBef>
                <a:spcPts val="260"/>
              </a:spcBef>
              <a:spcAft>
                <a:spcPts val="0"/>
              </a:spcAft>
            </a:pPr>
            <a:r>
              <a:rPr sz="1050" b="1" dirty="0">
                <a:solidFill>
                  <a:srgbClr val="000000"/>
                </a:solidFill>
                <a:latin typeface="Calibri"/>
                <a:cs typeface="Calibri"/>
              </a:rPr>
              <a:t>Ευρώπη</a:t>
            </a:r>
          </a:p>
          <a:p>
            <a:pPr marL="0" marR="0">
              <a:lnSpc>
                <a:spcPts val="1050"/>
              </a:lnSpc>
              <a:spcBef>
                <a:spcPts val="260"/>
              </a:spcBef>
              <a:spcAft>
                <a:spcPts val="0"/>
              </a:spcAft>
            </a:pPr>
            <a:r>
              <a:rPr sz="1050" b="1" dirty="0">
                <a:solidFill>
                  <a:srgbClr val="000000"/>
                </a:solidFill>
                <a:latin typeface="Calibri"/>
                <a:cs typeface="Calibri"/>
              </a:rPr>
              <a:t>και</a:t>
            </a:r>
            <a:r>
              <a:rPr sz="1050" b="1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50" b="1" dirty="0">
                <a:solidFill>
                  <a:srgbClr val="000000"/>
                </a:solidFill>
                <a:latin typeface="Calibri"/>
                <a:cs typeface="Calibri"/>
              </a:rPr>
              <a:t>Βόρεια</a:t>
            </a:r>
          </a:p>
          <a:p>
            <a:pPr marL="0" marR="0">
              <a:lnSpc>
                <a:spcPts val="1050"/>
              </a:lnSpc>
              <a:spcBef>
                <a:spcPts val="209"/>
              </a:spcBef>
              <a:spcAft>
                <a:spcPts val="0"/>
              </a:spcAft>
            </a:pPr>
            <a:r>
              <a:rPr sz="1050" b="1" dirty="0">
                <a:solidFill>
                  <a:srgbClr val="000000"/>
                </a:solidFill>
                <a:latin typeface="Calibri"/>
                <a:cs typeface="Calibri"/>
              </a:rPr>
              <a:t>Αμερική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329662" y="2767853"/>
            <a:ext cx="49994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37.8%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717366" y="2954651"/>
            <a:ext cx="49994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30.3%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7404796" y="2977569"/>
            <a:ext cx="49994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29.3%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236341" y="3848673"/>
            <a:ext cx="512067" cy="721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64,8</a:t>
            </a:r>
          </a:p>
          <a:p>
            <a:pPr marL="0" marR="0">
              <a:lnSpc>
                <a:spcPts val="1600"/>
              </a:lnSpc>
              <a:spcBef>
                <a:spcPts val="218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44,6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236468" y="3848673"/>
            <a:ext cx="512067" cy="721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57,6</a:t>
            </a:r>
          </a:p>
          <a:p>
            <a:pPr marL="0" marR="0">
              <a:lnSpc>
                <a:spcPts val="1600"/>
              </a:lnSpc>
              <a:spcBef>
                <a:spcPts val="218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53,6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271813" y="3848673"/>
            <a:ext cx="512067" cy="721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37,1</a:t>
            </a:r>
          </a:p>
          <a:p>
            <a:pPr marL="0" marR="0">
              <a:lnSpc>
                <a:spcPts val="1600"/>
              </a:lnSpc>
              <a:spcBef>
                <a:spcPts val="218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26,9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306675" y="3848673"/>
            <a:ext cx="512067" cy="721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77,7</a:t>
            </a:r>
          </a:p>
          <a:p>
            <a:pPr marL="0" marR="0">
              <a:lnSpc>
                <a:spcPts val="1600"/>
              </a:lnSpc>
              <a:spcBef>
                <a:spcPts val="218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58,6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831538" y="4034190"/>
            <a:ext cx="2105035" cy="4218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335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Άνδρες</a:t>
            </a:r>
          </a:p>
          <a:p>
            <a:pPr marL="0" marR="0">
              <a:lnSpc>
                <a:spcPts val="1100"/>
              </a:lnSpc>
              <a:spcBef>
                <a:spcPts val="821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Να</a:t>
            </a:r>
            <a:r>
              <a:rPr sz="110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κάνω</a:t>
            </a:r>
            <a:r>
              <a:rPr sz="110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την</a:t>
            </a:r>
            <a:r>
              <a:rPr sz="1100" spc="-27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διαφορά</a:t>
            </a:r>
            <a:r>
              <a:rPr sz="110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στον</a:t>
            </a:r>
            <a:r>
              <a:rPr sz="1100" spc="-27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κόσμο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7792972" y="4034190"/>
            <a:ext cx="65089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Γυναίκες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831538" y="4512081"/>
            <a:ext cx="2600453" cy="6455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Δημιουργία</a:t>
            </a:r>
            <a:r>
              <a:rPr sz="110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μεγαλύτερου</a:t>
            </a:r>
            <a:r>
              <a:rPr sz="110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εισοδήματος</a:t>
            </a:r>
          </a:p>
          <a:p>
            <a:pPr marL="0" marR="0">
              <a:lnSpc>
                <a:spcPts val="1100"/>
              </a:lnSpc>
              <a:spcBef>
                <a:spcPts val="741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Συνέχιση</a:t>
            </a:r>
            <a:r>
              <a:rPr sz="110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οικογενειακής</a:t>
            </a:r>
            <a:r>
              <a:rPr sz="1100" spc="-27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παράδοσης</a:t>
            </a:r>
          </a:p>
          <a:p>
            <a:pPr marL="0" marR="0">
              <a:lnSpc>
                <a:spcPts val="1100"/>
              </a:lnSpc>
              <a:spcBef>
                <a:spcPts val="791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Βιοπορισμός</a:t>
            </a:r>
            <a:r>
              <a:rPr sz="110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καθώς</a:t>
            </a:r>
            <a:r>
              <a:rPr sz="1100" spc="-27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οι</a:t>
            </a:r>
            <a:r>
              <a:rPr sz="110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δουλειές</a:t>
            </a:r>
            <a:r>
              <a:rPr sz="1100" spc="-27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είναι</a:t>
            </a:r>
            <a:r>
              <a:rPr sz="110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λίγες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44306" y="5024386"/>
            <a:ext cx="4364500" cy="1450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sz="1850" dirty="0">
                <a:solidFill>
                  <a:srgbClr val="000000"/>
                </a:solidFill>
                <a:latin typeface="JUGJNP+ArialMT"/>
                <a:cs typeface="JUGJNP+ArialMT"/>
              </a:rPr>
              <a:t>•</a:t>
            </a:r>
            <a:r>
              <a:rPr sz="1850" spc="2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Calibri"/>
                <a:cs typeface="Calibri"/>
              </a:rPr>
              <a:t>Βασικό</a:t>
            </a:r>
            <a:r>
              <a:rPr sz="1800" b="1" spc="20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Calibri"/>
                <a:cs typeface="Calibri"/>
              </a:rPr>
              <a:t>κίνητρο:</a:t>
            </a:r>
            <a:r>
              <a:rPr sz="1800" b="1" spc="20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ένας</a:t>
            </a:r>
            <a:r>
              <a:rPr sz="1800" spc="20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συνδυασμός</a:t>
            </a:r>
          </a:p>
          <a:p>
            <a:pPr marL="17145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παραγόντων</a:t>
            </a:r>
            <a:r>
              <a:rPr sz="1800" spc="14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που</a:t>
            </a:r>
            <a:r>
              <a:rPr sz="1800" spc="146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συνδέονται</a:t>
            </a:r>
            <a:r>
              <a:rPr sz="1800" spc="149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με</a:t>
            </a:r>
            <a:r>
              <a:rPr sz="1800" spc="14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τη</a:t>
            </a:r>
          </a:p>
          <a:p>
            <a:pPr marL="17145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βελτίωση</a:t>
            </a:r>
            <a:r>
              <a:rPr sz="1800" spc="10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του</a:t>
            </a:r>
            <a:r>
              <a:rPr sz="1800" spc="11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βιοτικού</a:t>
            </a:r>
            <a:r>
              <a:rPr sz="1800" spc="109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επιπέδου</a:t>
            </a:r>
            <a:r>
              <a:rPr sz="1800" spc="117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του</a:t>
            </a:r>
          </a:p>
          <a:p>
            <a:pPr marL="17145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ατόμου</a:t>
            </a:r>
            <a:r>
              <a:rPr sz="1800" spc="4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και</a:t>
            </a:r>
            <a:r>
              <a:rPr sz="1800" spc="4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δυσαρέσκεια</a:t>
            </a:r>
            <a:r>
              <a:rPr sz="1800" spc="48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από</a:t>
            </a:r>
            <a:r>
              <a:rPr sz="1800" spc="4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το</a:t>
            </a:r>
            <a:r>
              <a:rPr sz="1800" spc="47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τρέχον</a:t>
            </a:r>
          </a:p>
          <a:p>
            <a:pPr marL="17145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επίπεδο</a:t>
            </a:r>
            <a:r>
              <a:rPr sz="1800" spc="24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αμοιβών</a:t>
            </a:r>
            <a:r>
              <a:rPr sz="1800" spc="2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(σε</a:t>
            </a:r>
            <a:r>
              <a:rPr sz="1800" spc="26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θέσεις</a:t>
            </a:r>
            <a:r>
              <a:rPr sz="1800" spc="2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εξαρτημένης</a:t>
            </a:r>
          </a:p>
          <a:p>
            <a:pPr marL="17145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εργασίας)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5095488" y="5374744"/>
            <a:ext cx="209347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Calibri"/>
                <a:cs typeface="Calibri"/>
              </a:rPr>
              <a:t>Πηγή:</a:t>
            </a:r>
            <a:r>
              <a:rPr sz="900" spc="-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000000"/>
                </a:solidFill>
                <a:latin typeface="Calibri"/>
                <a:cs typeface="Calibri"/>
              </a:rPr>
              <a:t>GEM,</a:t>
            </a:r>
            <a:r>
              <a:rPr sz="9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000000"/>
                </a:solidFill>
                <a:latin typeface="Calibri"/>
                <a:cs typeface="Calibri"/>
              </a:rPr>
              <a:t>Επεξεργασία</a:t>
            </a:r>
            <a:r>
              <a:rPr sz="9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000000"/>
                </a:solidFill>
                <a:latin typeface="Calibri"/>
                <a:cs typeface="Calibri"/>
              </a:rPr>
              <a:t>στοιχείων:</a:t>
            </a:r>
            <a:r>
              <a:rPr sz="900" spc="-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000000"/>
                </a:solidFill>
                <a:latin typeface="Calibri"/>
                <a:cs typeface="Calibri"/>
              </a:rPr>
              <a:t>ΙΟΒΕ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5026706" y="5702300"/>
            <a:ext cx="3973256" cy="772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113" marR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Πρωτεύον</a:t>
            </a:r>
            <a:r>
              <a:rPr sz="17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κίνητρο</a:t>
            </a:r>
            <a:r>
              <a:rPr sz="17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ο</a:t>
            </a:r>
            <a:r>
              <a:rPr sz="17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βιοπορισμός,</a:t>
            </a:r>
            <a:r>
              <a:rPr sz="17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τόσο</a:t>
            </a:r>
            <a:r>
              <a:rPr sz="17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σε</a:t>
            </a:r>
          </a:p>
          <a:p>
            <a:pPr marL="0" marR="0">
              <a:lnSpc>
                <a:spcPts val="1700"/>
              </a:lnSpc>
              <a:spcBef>
                <a:spcPts val="339"/>
              </a:spcBef>
              <a:spcAft>
                <a:spcPts val="0"/>
              </a:spcAft>
            </a:pP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άντρες</a:t>
            </a:r>
            <a:r>
              <a:rPr sz="17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όσο</a:t>
            </a:r>
            <a:r>
              <a:rPr sz="17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και</a:t>
            </a:r>
            <a:r>
              <a:rPr sz="17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γυναίκες,</a:t>
            </a:r>
            <a:r>
              <a:rPr sz="17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αν</a:t>
            </a:r>
            <a:r>
              <a:rPr sz="17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και</a:t>
            </a:r>
            <a:r>
              <a:rPr sz="17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σε</a:t>
            </a:r>
            <a:r>
              <a:rPr sz="17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οξύτερο</a:t>
            </a:r>
          </a:p>
          <a:p>
            <a:pPr marL="335148" marR="0">
              <a:lnSpc>
                <a:spcPts val="1700"/>
              </a:lnSpc>
              <a:spcBef>
                <a:spcPts val="389"/>
              </a:spcBef>
              <a:spcAft>
                <a:spcPts val="0"/>
              </a:spcAft>
            </a:pP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βαθμό</a:t>
            </a:r>
            <a:r>
              <a:rPr sz="17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ο</a:t>
            </a:r>
            <a:r>
              <a:rPr sz="17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βιοπορισμός</a:t>
            </a:r>
            <a:r>
              <a:rPr sz="17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στις</a:t>
            </a:r>
            <a:r>
              <a:rPr sz="17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γυναίκες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93140" y="442490"/>
            <a:ext cx="7363697" cy="7564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sz="28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Οξύτερη </a:t>
            </a:r>
            <a:r>
              <a:rPr sz="2800" dirty="0">
                <a:solidFill>
                  <a:srgbClr val="355D7E"/>
                </a:solidFill>
                <a:latin typeface="TFRJAG+Calibri-Light"/>
                <a:cs typeface="TFRJAG+Calibri-Light"/>
              </a:rPr>
              <a:t>η</a:t>
            </a:r>
            <a:r>
              <a:rPr sz="2800" spc="-100" dirty="0">
                <a:solidFill>
                  <a:srgbClr val="355D7E"/>
                </a:solidFill>
                <a:latin typeface="TFRJAG+Calibri-Light"/>
                <a:cs typeface="TFRJAG+Calibri-Light"/>
              </a:rPr>
              <a:t> </a:t>
            </a:r>
            <a:r>
              <a:rPr sz="28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μείωση</a:t>
            </a:r>
            <a:r>
              <a:rPr sz="2800" spc="-49" dirty="0">
                <a:solidFill>
                  <a:srgbClr val="355D7E"/>
                </a:solidFill>
                <a:latin typeface="TFRJAG+Calibri-Light"/>
                <a:cs typeface="TFRJAG+Calibri-Light"/>
              </a:rPr>
              <a:t> </a:t>
            </a:r>
            <a:r>
              <a:rPr sz="28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της επιχειρηματικότητας αρχικών</a:t>
            </a:r>
          </a:p>
          <a:p>
            <a:pPr marL="0" marR="0">
              <a:lnSpc>
                <a:spcPts val="2800"/>
              </a:lnSpc>
              <a:spcBef>
                <a:spcPts val="55"/>
              </a:spcBef>
              <a:spcAft>
                <a:spcPts val="0"/>
              </a:spcAft>
            </a:pPr>
            <a:r>
              <a:rPr sz="28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σταδίων </a:t>
            </a:r>
            <a:r>
              <a:rPr sz="2800" spc="-52" dirty="0">
                <a:solidFill>
                  <a:srgbClr val="355D7E"/>
                </a:solidFill>
                <a:latin typeface="TFRJAG+Calibri-Light"/>
                <a:cs typeface="TFRJAG+Calibri-Light"/>
              </a:rPr>
              <a:t>σε</a:t>
            </a:r>
            <a:r>
              <a:rPr sz="2800" spc="-49" dirty="0">
                <a:solidFill>
                  <a:srgbClr val="355D7E"/>
                </a:solidFill>
                <a:latin typeface="TFRJAG+Calibri-Light"/>
                <a:cs typeface="TFRJAG+Calibri-Light"/>
              </a:rPr>
              <a:t> </a:t>
            </a:r>
            <a:r>
              <a:rPr sz="28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άνδρες…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31392" y="1615976"/>
            <a:ext cx="3486414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i="1" dirty="0">
                <a:solidFill>
                  <a:srgbClr val="000000"/>
                </a:solidFill>
                <a:latin typeface="Calibri"/>
                <a:cs typeface="Calibri"/>
              </a:rPr>
              <a:t>*ως ποσοστό του αντίστοιχου πληθυσμού 18-64 ετών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93316" y="1944251"/>
            <a:ext cx="393873" cy="11497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12%</a:t>
            </a:r>
          </a:p>
          <a:p>
            <a:pPr marL="0" marR="0">
              <a:lnSpc>
                <a:spcPts val="1100"/>
              </a:lnSpc>
              <a:spcBef>
                <a:spcPts val="2726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10%</a:t>
            </a:r>
          </a:p>
          <a:p>
            <a:pPr marL="69056" marR="0">
              <a:lnSpc>
                <a:spcPts val="1100"/>
              </a:lnSpc>
              <a:spcBef>
                <a:spcPts val="2776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8%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63152" y="2099005"/>
            <a:ext cx="49994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10.6%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226432" y="2220495"/>
            <a:ext cx="49994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10.1%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38676" y="2269092"/>
            <a:ext cx="429139" cy="11740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9.9%</a:t>
            </a:r>
          </a:p>
          <a:p>
            <a:pPr marL="0" marR="0">
              <a:lnSpc>
                <a:spcPts val="1100"/>
              </a:lnSpc>
              <a:spcBef>
                <a:spcPts val="6744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5.8%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901957" y="2317688"/>
            <a:ext cx="42913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9.7%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16019" y="2341986"/>
            <a:ext cx="42913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9.6%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010551" y="2512073"/>
            <a:ext cx="429139" cy="1417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8.9%</a:t>
            </a:r>
          </a:p>
          <a:p>
            <a:pPr marL="0" marR="0">
              <a:lnSpc>
                <a:spcPts val="1100"/>
              </a:lnSpc>
              <a:spcBef>
                <a:spcPts val="8657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3.8%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403521" y="2536371"/>
            <a:ext cx="429139" cy="469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8.8%</a:t>
            </a:r>
          </a:p>
          <a:p>
            <a:pPr marL="0" marR="0">
              <a:lnSpc>
                <a:spcPts val="1100"/>
              </a:lnSpc>
              <a:spcBef>
                <a:spcPts val="1195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7.6%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508988" y="2560670"/>
            <a:ext cx="42913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8.7%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652739" y="2584968"/>
            <a:ext cx="429139" cy="11983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8.6%</a:t>
            </a:r>
          </a:p>
          <a:p>
            <a:pPr marL="0" marR="0">
              <a:lnSpc>
                <a:spcPts val="1100"/>
              </a:lnSpc>
              <a:spcBef>
                <a:spcPts val="6935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4.4%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045708" y="2779353"/>
            <a:ext cx="429139" cy="1295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7.8%</a:t>
            </a:r>
          </a:p>
          <a:p>
            <a:pPr marL="0" marR="0">
              <a:lnSpc>
                <a:spcPts val="1100"/>
              </a:lnSpc>
              <a:spcBef>
                <a:spcPts val="770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3.2%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080863" y="2827949"/>
            <a:ext cx="42913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7.6%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831645" y="2852248"/>
            <a:ext cx="429139" cy="5422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7.5%</a:t>
            </a:r>
          </a:p>
          <a:p>
            <a:pPr marL="0" marR="0">
              <a:lnSpc>
                <a:spcPts val="1100"/>
              </a:lnSpc>
              <a:spcBef>
                <a:spcPts val="1769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6.0%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866801" y="2998037"/>
            <a:ext cx="429139" cy="955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6.9%</a:t>
            </a:r>
          </a:p>
          <a:p>
            <a:pPr marL="0" marR="0">
              <a:lnSpc>
                <a:spcPts val="1100"/>
              </a:lnSpc>
              <a:spcBef>
                <a:spcPts val="5022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3.7%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796490" y="3046633"/>
            <a:ext cx="42913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6.7%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224614" y="3070931"/>
            <a:ext cx="429139" cy="6151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6.6%</a:t>
            </a:r>
          </a:p>
          <a:p>
            <a:pPr marL="0" marR="0">
              <a:lnSpc>
                <a:spcPts val="1100"/>
              </a:lnSpc>
              <a:spcBef>
                <a:spcPts val="2343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4.8%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8189458" y="3095229"/>
            <a:ext cx="429139" cy="639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6.5%</a:t>
            </a:r>
          </a:p>
          <a:p>
            <a:pPr marL="0" marR="0">
              <a:lnSpc>
                <a:spcPts val="1100"/>
              </a:lnSpc>
              <a:spcBef>
                <a:spcPts val="2535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4.6%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080863" y="3216720"/>
            <a:ext cx="821813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6.0%</a:t>
            </a:r>
            <a:r>
              <a:rPr sz="1100" spc="642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6.0%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473832" y="3265316"/>
            <a:ext cx="42913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5.8%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59770" y="3265316"/>
            <a:ext cx="42913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5.8%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6617583" y="3289615"/>
            <a:ext cx="429139" cy="615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5.7%</a:t>
            </a:r>
          </a:p>
          <a:p>
            <a:pPr marL="0" marR="0">
              <a:lnSpc>
                <a:spcPts val="1100"/>
              </a:lnSpc>
              <a:spcBef>
                <a:spcPts val="2343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3.9%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294926" y="3313912"/>
            <a:ext cx="429139" cy="3964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5.6%</a:t>
            </a:r>
          </a:p>
          <a:p>
            <a:pPr marL="0" marR="0">
              <a:lnSpc>
                <a:spcPts val="1100"/>
              </a:lnSpc>
              <a:spcBef>
                <a:spcPts val="621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4.7%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762372" y="3402140"/>
            <a:ext cx="323068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6%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116019" y="3702684"/>
            <a:ext cx="42913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4.0%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2687894" y="3702684"/>
            <a:ext cx="429139" cy="2992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4.0%</a:t>
            </a:r>
          </a:p>
          <a:p>
            <a:pPr marL="0" marR="0">
              <a:lnSpc>
                <a:spcPts val="956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3.5%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901957" y="3848472"/>
            <a:ext cx="42913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3.4%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762372" y="3888103"/>
            <a:ext cx="323068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4%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508988" y="3969963"/>
            <a:ext cx="42913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2.9%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762372" y="4374067"/>
            <a:ext cx="323068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2%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762372" y="4860030"/>
            <a:ext cx="323068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0%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2242316" y="5432799"/>
            <a:ext cx="246062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Άνδρες</a:t>
            </a:r>
            <a:r>
              <a:rPr sz="110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επιχειρηματίες</a:t>
            </a:r>
            <a:r>
              <a:rPr sz="1100" spc="-27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αρχικών</a:t>
            </a:r>
            <a:r>
              <a:rPr sz="1100" spc="-27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σταδίων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4927403" y="5432799"/>
            <a:ext cx="2550313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Γυναίκες</a:t>
            </a:r>
            <a:r>
              <a:rPr sz="1100" spc="-27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επιχειρηματίες</a:t>
            </a:r>
            <a:r>
              <a:rPr sz="1100" spc="-27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αρχικών</a:t>
            </a:r>
            <a:r>
              <a:rPr sz="1100" spc="-27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σταδίων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558984" y="5876967"/>
            <a:ext cx="252482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Πηγή:</a:t>
            </a:r>
            <a:r>
              <a:rPr sz="1100" spc="-2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GEM,</a:t>
            </a:r>
            <a:r>
              <a:rPr sz="11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Επεξεργασία</a:t>
            </a:r>
            <a:r>
              <a:rPr sz="11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στοιχείων:</a:t>
            </a:r>
            <a:r>
              <a:rPr sz="1100" spc="-2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ΙΟΒΕ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438125" y="6269259"/>
            <a:ext cx="632654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Άνδρες:</a:t>
            </a:r>
            <a:r>
              <a:rPr sz="17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59%</a:t>
            </a:r>
            <a:r>
              <a:rPr sz="17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των</a:t>
            </a:r>
            <a:r>
              <a:rPr sz="1700" spc="-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επιχειρηματιών</a:t>
            </a:r>
            <a:r>
              <a:rPr sz="17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αρχικών</a:t>
            </a:r>
            <a:r>
              <a:rPr sz="17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σταδίων</a:t>
            </a:r>
            <a:r>
              <a:rPr sz="17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(από</a:t>
            </a:r>
            <a:r>
              <a:rPr sz="17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61%</a:t>
            </a:r>
            <a:r>
              <a:rPr sz="17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το</a:t>
            </a:r>
            <a:r>
              <a:rPr sz="17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2020)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91553" y="464715"/>
            <a:ext cx="7323653" cy="7564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355D7E"/>
                </a:solidFill>
                <a:latin typeface="TFRJAG+Calibri-Light"/>
                <a:cs typeface="TFRJAG+Calibri-Light"/>
              </a:rPr>
              <a:t>Η</a:t>
            </a:r>
            <a:r>
              <a:rPr sz="2800" spc="-100" dirty="0">
                <a:solidFill>
                  <a:srgbClr val="355D7E"/>
                </a:solidFill>
                <a:latin typeface="TFRJAG+Calibri-Light"/>
                <a:cs typeface="TFRJAG+Calibri-Light"/>
              </a:rPr>
              <a:t> </a:t>
            </a:r>
            <a:r>
              <a:rPr sz="28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μείωση</a:t>
            </a:r>
            <a:r>
              <a:rPr sz="2800" spc="-49" dirty="0">
                <a:solidFill>
                  <a:srgbClr val="355D7E"/>
                </a:solidFill>
                <a:latin typeface="TFRJAG+Calibri-Light"/>
                <a:cs typeface="TFRJAG+Calibri-Light"/>
              </a:rPr>
              <a:t> </a:t>
            </a:r>
            <a:r>
              <a:rPr sz="28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έπληξε κυρίως τα χαμηλότερα μορφωτικά</a:t>
            </a:r>
          </a:p>
          <a:p>
            <a:pPr marL="0" marR="0">
              <a:lnSpc>
                <a:spcPts val="2800"/>
              </a:lnSpc>
              <a:spcBef>
                <a:spcPts val="55"/>
              </a:spcBef>
              <a:spcAft>
                <a:spcPts val="0"/>
              </a:spcAft>
            </a:pPr>
            <a:r>
              <a:rPr sz="28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επίπεδα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9511" y="1441493"/>
            <a:ext cx="8726628" cy="6330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97"/>
              </a:lnSpc>
              <a:spcBef>
                <a:spcPts val="0"/>
              </a:spcBef>
              <a:spcAft>
                <a:spcPts val="0"/>
              </a:spcAft>
            </a:pPr>
            <a:r>
              <a:rPr sz="2250" dirty="0">
                <a:solidFill>
                  <a:srgbClr val="94B6D2"/>
                </a:solidFill>
                <a:latin typeface="OMFSGB+Wingdings-Regular"/>
                <a:cs typeface="OMFSGB+Wingdings-Regular"/>
              </a:rPr>
              <a:t>.</a:t>
            </a:r>
            <a:r>
              <a:rPr sz="2250" spc="-69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Το</a:t>
            </a:r>
            <a:r>
              <a:rPr sz="2200" spc="-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50%</a:t>
            </a:r>
            <a:r>
              <a:rPr sz="2200" spc="-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σχεδόν</a:t>
            </a:r>
            <a:r>
              <a:rPr sz="2200" spc="-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των</a:t>
            </a:r>
            <a:r>
              <a:rPr sz="2200" u="sng" dirty="0">
                <a:solidFill>
                  <a:srgbClr val="000000"/>
                </a:solidFill>
                <a:latin typeface="Calibri"/>
                <a:cs typeface="Calibri"/>
              </a:rPr>
              <a:t>επιχειρηματιών</a:t>
            </a:r>
            <a:r>
              <a:rPr sz="2200" u="sng" spc="-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u="sng" dirty="0">
                <a:solidFill>
                  <a:srgbClr val="000000"/>
                </a:solidFill>
                <a:latin typeface="Calibri"/>
                <a:cs typeface="Calibri"/>
              </a:rPr>
              <a:t>αρχικών</a:t>
            </a:r>
            <a:r>
              <a:rPr sz="2200" u="sng" spc="-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u="sng" dirty="0">
                <a:solidFill>
                  <a:srgbClr val="000000"/>
                </a:solidFill>
                <a:latin typeface="Calibri"/>
                <a:cs typeface="Calibri"/>
              </a:rPr>
              <a:t>σταδίων</a:t>
            </a:r>
            <a:r>
              <a:rPr sz="2200" u="sng" spc="-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u="sng" dirty="0">
                <a:solidFill>
                  <a:srgbClr val="000000"/>
                </a:solidFill>
                <a:latin typeface="Calibri"/>
                <a:cs typeface="Calibri"/>
              </a:rPr>
              <a:t>είναι</a:t>
            </a:r>
            <a:r>
              <a:rPr sz="2200" u="sng" spc="-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u="sng" dirty="0">
                <a:solidFill>
                  <a:srgbClr val="000000"/>
                </a:solidFill>
                <a:latin typeface="Calibri"/>
                <a:cs typeface="Calibri"/>
              </a:rPr>
              <a:t>μεταξύ</a:t>
            </a:r>
            <a:r>
              <a:rPr sz="2200" u="sng" spc="-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u="sng" dirty="0">
                <a:solidFill>
                  <a:srgbClr val="000000"/>
                </a:solidFill>
                <a:latin typeface="Calibri"/>
                <a:cs typeface="Calibri"/>
              </a:rPr>
              <a:t>18</a:t>
            </a:r>
            <a:r>
              <a:rPr sz="2200" u="sng" spc="-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u="sng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2200" u="sng" spc="-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u="sng" dirty="0">
                <a:solidFill>
                  <a:srgbClr val="000000"/>
                </a:solidFill>
                <a:latin typeface="Calibri"/>
                <a:cs typeface="Calibri"/>
              </a:rPr>
              <a:t>34</a:t>
            </a:r>
          </a:p>
          <a:p>
            <a:pPr marL="91440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sz="2200" u="sng" dirty="0">
                <a:solidFill>
                  <a:srgbClr val="000000"/>
                </a:solidFill>
                <a:latin typeface="Calibri"/>
                <a:cs typeface="Calibri"/>
              </a:rPr>
              <a:t>ετών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80679" y="2032554"/>
            <a:ext cx="5297451" cy="335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sz="2050" dirty="0">
                <a:solidFill>
                  <a:srgbClr val="94B6D2"/>
                </a:solidFill>
                <a:latin typeface="OMFSGB+Wingdings-Regular"/>
                <a:cs typeface="OMFSGB+Wingdings-Regular"/>
              </a:rPr>
              <a:t>.</a:t>
            </a:r>
            <a:r>
              <a:rPr sz="2050" spc="-10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Μέσος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όρος</a:t>
            </a:r>
            <a:r>
              <a:rPr sz="20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ηλικίας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νέου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επιχειρηματία: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36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έτη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80679" y="2352593"/>
            <a:ext cx="7938094" cy="1310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sz="2050" dirty="0">
                <a:solidFill>
                  <a:srgbClr val="94B6D2"/>
                </a:solidFill>
                <a:latin typeface="OMFSGB+Wingdings-Regular"/>
                <a:cs typeface="OMFSGB+Wingdings-Regular"/>
              </a:rPr>
              <a:t>.</a:t>
            </a:r>
            <a:r>
              <a:rPr sz="2050" spc="-10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Νέοι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συνήθως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έχουν</a:t>
            </a:r>
            <a:r>
              <a:rPr sz="2000" spc="-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και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λιγότερες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ευθύνες: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δεν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έχουν</a:t>
            </a:r>
            <a:r>
              <a:rPr sz="2000" spc="-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δημιουργήσει</a:t>
            </a:r>
          </a:p>
          <a:p>
            <a:pPr marL="182879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οικογένεια,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δεν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έχουν</a:t>
            </a:r>
            <a:r>
              <a:rPr sz="2000" spc="-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πιθανόν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δανειακές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υποχρεώσεις,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δεν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ρισκάρουν</a:t>
            </a:r>
          </a:p>
          <a:p>
            <a:pPr marL="182879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ιδιαίτερα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υψηλούς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μισθούς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στην</a:t>
            </a:r>
            <a:r>
              <a:rPr sz="2000" spc="-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καριέρα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τους,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είναι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ενδεχομένως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πιο</a:t>
            </a:r>
          </a:p>
          <a:p>
            <a:pPr marL="182879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πρόθυμοι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να</a:t>
            </a:r>
            <a:r>
              <a:rPr sz="2000" spc="-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αναλάβουν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κινδύνους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και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θα</a:t>
            </a:r>
            <a:r>
              <a:rPr sz="2000" spc="-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έχουν</a:t>
            </a:r>
            <a:r>
              <a:rPr sz="2000" spc="-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και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άλλες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ευκαιρίες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στο</a:t>
            </a:r>
          </a:p>
          <a:p>
            <a:pPr marL="182879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μέλλον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9511" y="3774993"/>
            <a:ext cx="8829518" cy="579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sz="2050" dirty="0">
                <a:solidFill>
                  <a:srgbClr val="94B6D2"/>
                </a:solidFill>
                <a:latin typeface="OMFSGB+Wingdings-Regular"/>
                <a:cs typeface="OMFSGB+Wingdings-Regular"/>
              </a:rPr>
              <a:t>.</a:t>
            </a:r>
            <a:r>
              <a:rPr sz="2050" spc="391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Το</a:t>
            </a:r>
            <a:r>
              <a:rPr sz="2000" b="1" spc="-4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44,6%,</a:t>
            </a:r>
            <a:r>
              <a:rPr sz="2000" b="1" spc="-4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διαθέτει</a:t>
            </a:r>
            <a:r>
              <a:rPr sz="2000" b="1" spc="-46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πτυχίο</a:t>
            </a:r>
            <a:r>
              <a:rPr sz="2000" b="1" spc="-4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τριτοβάθμιας</a:t>
            </a:r>
            <a:r>
              <a:rPr sz="2000" b="1" spc="-4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εκπαίδευσης</a:t>
            </a:r>
            <a:r>
              <a:rPr sz="2000" b="1" spc="-4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και</a:t>
            </a:r>
            <a:r>
              <a:rPr sz="2000" b="1" spc="-46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ένα</a:t>
            </a:r>
            <a:r>
              <a:rPr sz="2000" b="1" spc="-4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5,9%</a:t>
            </a:r>
            <a:r>
              <a:rPr sz="2000" b="1" spc="-46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διαθέτει</a:t>
            </a:r>
            <a:r>
              <a:rPr sz="2000" b="1" spc="-46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και</a:t>
            </a:r>
          </a:p>
          <a:p>
            <a:pPr marL="9144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μεταπτυχιακή</a:t>
            </a:r>
            <a:r>
              <a:rPr sz="2000" b="1" spc="-4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ειδίκευση.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79511" y="4440473"/>
            <a:ext cx="5891088" cy="335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sz="2050" dirty="0">
                <a:solidFill>
                  <a:srgbClr val="94B6D2"/>
                </a:solidFill>
                <a:latin typeface="OMFSGB+Wingdings-Regular"/>
                <a:cs typeface="OMFSGB+Wingdings-Regular"/>
              </a:rPr>
              <a:t>.</a:t>
            </a:r>
            <a:r>
              <a:rPr sz="2050" spc="-62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Σταθερό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το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ποσοστό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των</a:t>
            </a:r>
            <a:r>
              <a:rPr sz="2000" spc="-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Αποφοίτων</a:t>
            </a:r>
            <a:r>
              <a:rPr sz="2000" spc="-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Λυκείου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(~30%),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79511" y="4862114"/>
            <a:ext cx="8553577" cy="579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sz="2050" dirty="0">
                <a:solidFill>
                  <a:srgbClr val="94B6D2"/>
                </a:solidFill>
                <a:latin typeface="OMFSGB+Wingdings-Regular"/>
                <a:cs typeface="OMFSGB+Wingdings-Regular"/>
              </a:rPr>
              <a:t>.</a:t>
            </a:r>
            <a:r>
              <a:rPr sz="2050" spc="-61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Διαρκής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στόχος</a:t>
            </a:r>
            <a:r>
              <a:rPr sz="2000" spc="-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πολιτικών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επιχειρηματικότητας: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η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κινητοποίηση</a:t>
            </a:r>
            <a:r>
              <a:rPr sz="2000" spc="-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στην</a:t>
            </a:r>
          </a:p>
          <a:p>
            <a:pPr marL="9144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επιχειρηματικότητα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ατόμων</a:t>
            </a:r>
            <a:r>
              <a:rPr sz="2000" spc="-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από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δεξαμενές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υψηλότερου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μορφωτικού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επιπέδου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80679" y="5400594"/>
            <a:ext cx="8154235" cy="823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sz="2050" dirty="0">
                <a:solidFill>
                  <a:srgbClr val="94B6D2"/>
                </a:solidFill>
                <a:latin typeface="OMFSGB+Wingdings-Regular"/>
                <a:cs typeface="OMFSGB+Wingdings-Regular"/>
              </a:rPr>
              <a:t>.</a:t>
            </a:r>
            <a:r>
              <a:rPr sz="2050" spc="-10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σχετική</a:t>
            </a:r>
            <a:r>
              <a:rPr sz="2000" spc="-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εμπειρική</a:t>
            </a:r>
            <a:r>
              <a:rPr sz="2000" spc="-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βιβλιογραφία: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το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εκπαιδευτικό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επίπεδο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των</a:t>
            </a:r>
            <a:r>
              <a:rPr sz="2000" spc="-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ιδρυτών</a:t>
            </a:r>
          </a:p>
          <a:p>
            <a:pPr marL="182879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συνδέεται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θετικά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με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την</a:t>
            </a:r>
            <a:r>
              <a:rPr sz="2000" spc="-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πιθανότητα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επιβίωσης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μιας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νέας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επιχείρησης,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ενώ</a:t>
            </a:r>
          </a:p>
          <a:p>
            <a:pPr marL="182879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αξιολογείται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θετικά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και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από</a:t>
            </a:r>
            <a:r>
              <a:rPr sz="20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χρηματοδότες.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66165" y="592890"/>
            <a:ext cx="6181124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sz="28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Υψηλή</a:t>
            </a:r>
            <a:r>
              <a:rPr sz="2800" spc="-49" dirty="0">
                <a:solidFill>
                  <a:srgbClr val="355D7E"/>
                </a:solidFill>
                <a:latin typeface="TFRJAG+Calibri-Light"/>
                <a:cs typeface="TFRJAG+Calibri-Light"/>
              </a:rPr>
              <a:t> </a:t>
            </a:r>
            <a:r>
              <a:rPr sz="28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συνεισφορά</a:t>
            </a:r>
            <a:r>
              <a:rPr sz="2800" spc="-49" dirty="0">
                <a:solidFill>
                  <a:srgbClr val="355D7E"/>
                </a:solidFill>
                <a:latin typeface="TFRJAG+Calibri-Light"/>
                <a:cs typeface="TFRJAG+Calibri-Light"/>
              </a:rPr>
              <a:t> </a:t>
            </a:r>
            <a:r>
              <a:rPr sz="28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των άτυπων επενδυτών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95683" y="1568705"/>
            <a:ext cx="2765317" cy="728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4,3%</a:t>
            </a:r>
            <a:r>
              <a:rPr sz="1600" b="1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(~</a:t>
            </a:r>
            <a:r>
              <a:rPr sz="1600" b="1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282</a:t>
            </a:r>
            <a:r>
              <a:rPr sz="1600" b="1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χιλιάδες</a:t>
            </a:r>
            <a:r>
              <a:rPr sz="1600" b="1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άτομα)</a:t>
            </a:r>
          </a:p>
          <a:p>
            <a:pPr marL="0" marR="0">
              <a:lnSpc>
                <a:spcPts val="1600"/>
              </a:lnSpc>
              <a:spcBef>
                <a:spcPts val="319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είχαν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ρόλο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άτυπου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επενδυτή</a:t>
            </a:r>
          </a:p>
          <a:p>
            <a:pPr marL="0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(από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3,5%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το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2020)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53434" y="1631064"/>
            <a:ext cx="2780614" cy="31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462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Άτυποι</a:t>
            </a:r>
            <a:r>
              <a:rPr sz="1000" spc="-2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επενδυτές</a:t>
            </a:r>
            <a:r>
              <a:rPr sz="1000" spc="-2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000" spc="-2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r>
              <a:rPr sz="1000" spc="106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Άτυποι</a:t>
            </a:r>
            <a:r>
              <a:rPr sz="1000" spc="-2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επενδυτές</a:t>
            </a:r>
            <a:r>
              <a:rPr sz="1000" spc="-2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000" spc="-2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r>
              <a:rPr sz="1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του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του</a:t>
            </a:r>
            <a:r>
              <a:rPr sz="1000" spc="-2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πληθυσμού)</a:t>
            </a:r>
            <a:r>
              <a:rPr sz="1000" spc="-2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2020</a:t>
            </a:r>
            <a:r>
              <a:rPr sz="1000" spc="25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πληθυσμού)</a:t>
            </a:r>
            <a:r>
              <a:rPr sz="1000" spc="-2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2021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83543" y="2146324"/>
            <a:ext cx="633424" cy="5205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81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Γαλλία</a:t>
            </a:r>
          </a:p>
          <a:p>
            <a:pPr marL="0" marR="0">
              <a:lnSpc>
                <a:spcPts val="1000"/>
              </a:lnSpc>
              <a:spcBef>
                <a:spcPts val="415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Γερμανία</a:t>
            </a:r>
          </a:p>
          <a:p>
            <a:pPr marL="39687" marR="0">
              <a:lnSpc>
                <a:spcPts val="1000"/>
              </a:lnSpc>
              <a:spcBef>
                <a:spcPts val="3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Ελβετία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501519" y="2146324"/>
            <a:ext cx="377192" cy="4409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543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6,0</a:t>
            </a:r>
          </a:p>
          <a:p>
            <a:pPr marL="32543" marR="0">
              <a:lnSpc>
                <a:spcPts val="1000"/>
              </a:lnSpc>
              <a:spcBef>
                <a:spcPts val="415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6,0</a:t>
            </a:r>
          </a:p>
          <a:p>
            <a:pPr marL="32543" marR="0">
              <a:lnSpc>
                <a:spcPts val="1000"/>
              </a:lnSpc>
              <a:spcBef>
                <a:spcPts val="3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9,3</a:t>
            </a:r>
          </a:p>
          <a:p>
            <a:pPr marL="32543" marR="0">
              <a:lnSpc>
                <a:spcPts val="1000"/>
              </a:lnSpc>
              <a:spcBef>
                <a:spcPts val="3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4,3</a:t>
            </a:r>
          </a:p>
          <a:p>
            <a:pPr marL="32543" marR="0">
              <a:lnSpc>
                <a:spcPts val="1000"/>
              </a:lnSpc>
              <a:spcBef>
                <a:spcPts val="3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3,6</a:t>
            </a:r>
          </a:p>
          <a:p>
            <a:pPr marL="32543" marR="0">
              <a:lnSpc>
                <a:spcPts val="1000"/>
              </a:lnSpc>
              <a:spcBef>
                <a:spcPts val="33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9,0</a:t>
            </a:r>
          </a:p>
          <a:p>
            <a:pPr marL="32543" marR="0">
              <a:lnSpc>
                <a:spcPts val="1000"/>
              </a:lnSpc>
              <a:spcBef>
                <a:spcPts val="3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4,7</a:t>
            </a:r>
          </a:p>
          <a:p>
            <a:pPr marL="32543" marR="0">
              <a:lnSpc>
                <a:spcPts val="1000"/>
              </a:lnSpc>
              <a:spcBef>
                <a:spcPts val="48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2,3</a:t>
            </a:r>
          </a:p>
          <a:p>
            <a:pPr marL="32543" marR="0">
              <a:lnSpc>
                <a:spcPts val="1000"/>
              </a:lnSpc>
              <a:spcBef>
                <a:spcPts val="48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5,6</a:t>
            </a:r>
          </a:p>
          <a:p>
            <a:pPr marL="32543" marR="0">
              <a:lnSpc>
                <a:spcPts val="1000"/>
              </a:lnSpc>
              <a:spcBef>
                <a:spcPts val="3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4,1</a:t>
            </a:r>
          </a:p>
          <a:p>
            <a:pPr marL="32543" marR="0">
              <a:lnSpc>
                <a:spcPts val="1000"/>
              </a:lnSpc>
              <a:spcBef>
                <a:spcPts val="3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5,3</a:t>
            </a:r>
          </a:p>
          <a:p>
            <a:pPr marL="32543" marR="0">
              <a:lnSpc>
                <a:spcPts val="1000"/>
              </a:lnSpc>
              <a:spcBef>
                <a:spcPts val="33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5,7</a:t>
            </a:r>
          </a:p>
          <a:p>
            <a:pPr marL="32543" marR="0">
              <a:lnSpc>
                <a:spcPts val="1000"/>
              </a:lnSpc>
              <a:spcBef>
                <a:spcPts val="3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3,9</a:t>
            </a:r>
          </a:p>
          <a:p>
            <a:pPr marL="32543" marR="0">
              <a:lnSpc>
                <a:spcPts val="1000"/>
              </a:lnSpc>
              <a:spcBef>
                <a:spcPts val="3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8,9</a:t>
            </a:r>
          </a:p>
          <a:p>
            <a:pPr marL="32543" marR="0">
              <a:lnSpc>
                <a:spcPts val="1000"/>
              </a:lnSpc>
              <a:spcBef>
                <a:spcPts val="3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2,8</a:t>
            </a:r>
          </a:p>
          <a:p>
            <a:pPr marL="32543" marR="0">
              <a:lnSpc>
                <a:spcPts val="1000"/>
              </a:lnSpc>
              <a:spcBef>
                <a:spcPts val="3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2,2</a:t>
            </a:r>
          </a:p>
          <a:p>
            <a:pPr marL="32543" marR="0">
              <a:lnSpc>
                <a:spcPts val="1000"/>
              </a:lnSpc>
              <a:spcBef>
                <a:spcPts val="3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2,6</a:t>
            </a:r>
          </a:p>
          <a:p>
            <a:pPr marL="32543" marR="0">
              <a:lnSpc>
                <a:spcPts val="1000"/>
              </a:lnSpc>
              <a:spcBef>
                <a:spcPts val="33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4,4</a:t>
            </a:r>
          </a:p>
          <a:p>
            <a:pPr marL="32543" marR="0">
              <a:lnSpc>
                <a:spcPts val="1000"/>
              </a:lnSpc>
              <a:spcBef>
                <a:spcPts val="3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3,8</a:t>
            </a:r>
          </a:p>
          <a:p>
            <a:pPr marL="32543" marR="0">
              <a:lnSpc>
                <a:spcPts val="1000"/>
              </a:lnSpc>
              <a:spcBef>
                <a:spcPts val="3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5,4</a:t>
            </a:r>
          </a:p>
          <a:p>
            <a:pPr marL="0" marR="0">
              <a:lnSpc>
                <a:spcPts val="1000"/>
              </a:lnSpc>
              <a:spcBef>
                <a:spcPts val="3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12,4</a:t>
            </a:r>
          </a:p>
          <a:p>
            <a:pPr marL="32543" marR="0">
              <a:lnSpc>
                <a:spcPts val="1000"/>
              </a:lnSpc>
              <a:spcBef>
                <a:spcPts val="3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4,6</a:t>
            </a:r>
          </a:p>
          <a:p>
            <a:pPr marL="32543" marR="0">
              <a:lnSpc>
                <a:spcPts val="1000"/>
              </a:lnSpc>
              <a:spcBef>
                <a:spcPts val="3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6,9</a:t>
            </a:r>
          </a:p>
          <a:p>
            <a:pPr marL="0" marR="0">
              <a:lnSpc>
                <a:spcPts val="1000"/>
              </a:lnSpc>
              <a:spcBef>
                <a:spcPts val="33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10,3</a:t>
            </a:r>
          </a:p>
          <a:p>
            <a:pPr marL="32543" marR="0">
              <a:lnSpc>
                <a:spcPts val="1000"/>
              </a:lnSpc>
              <a:spcBef>
                <a:spcPts val="3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5,7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145559" y="2326131"/>
            <a:ext cx="312824" cy="691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4,5</a:t>
            </a:r>
          </a:p>
          <a:p>
            <a:pPr marL="0" marR="0">
              <a:lnSpc>
                <a:spcPts val="1000"/>
              </a:lnSpc>
              <a:spcBef>
                <a:spcPts val="3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6,1</a:t>
            </a:r>
          </a:p>
          <a:p>
            <a:pPr marL="0" marR="0">
              <a:lnSpc>
                <a:spcPts val="1000"/>
              </a:lnSpc>
              <a:spcBef>
                <a:spcPts val="3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3,5</a:t>
            </a:r>
          </a:p>
          <a:p>
            <a:pPr marL="0" marR="0">
              <a:lnSpc>
                <a:spcPts val="1000"/>
              </a:lnSpc>
              <a:spcBef>
                <a:spcPts val="33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2,4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28787" y="2677381"/>
            <a:ext cx="542577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Ελλάδα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22425" y="2853006"/>
            <a:ext cx="753661" cy="5163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Η.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Βασίλειο</a:t>
            </a:r>
          </a:p>
          <a:p>
            <a:pPr marL="72231" marR="0">
              <a:lnSpc>
                <a:spcPts val="1000"/>
              </a:lnSpc>
              <a:spcBef>
                <a:spcPts val="3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Ιρλανδία</a:t>
            </a:r>
          </a:p>
          <a:p>
            <a:pPr marL="98425" marR="0">
              <a:lnSpc>
                <a:spcPts val="1000"/>
              </a:lnSpc>
              <a:spcBef>
                <a:spcPts val="3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Ισπανία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150801" y="2877294"/>
            <a:ext cx="3611092" cy="10927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43"/>
              </a:lnSpc>
              <a:spcBef>
                <a:spcPts val="0"/>
              </a:spcBef>
              <a:spcAft>
                <a:spcPts val="0"/>
              </a:spcAft>
            </a:pPr>
            <a:r>
              <a:rPr sz="1750" dirty="0">
                <a:solidFill>
                  <a:srgbClr val="000000"/>
                </a:solidFill>
                <a:latin typeface="POPLSV+SymbolMT"/>
                <a:cs typeface="POPLSV+SymbolMT"/>
              </a:rPr>
              <a:t></a:t>
            </a:r>
            <a:r>
              <a:rPr sz="1750" spc="145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Σημαντικός</a:t>
            </a:r>
            <a:r>
              <a:rPr sz="17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πανευρωπαϊκά</a:t>
            </a:r>
            <a:r>
              <a:rPr sz="17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ο</a:t>
            </a:r>
            <a:r>
              <a:rPr sz="17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ρόλος</a:t>
            </a:r>
          </a:p>
          <a:p>
            <a:pPr marL="342900" marR="0">
              <a:lnSpc>
                <a:spcPts val="1700"/>
              </a:lnSpc>
              <a:spcBef>
                <a:spcPts val="390"/>
              </a:spcBef>
              <a:spcAft>
                <a:spcPts val="0"/>
              </a:spcAft>
            </a:pP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των</a:t>
            </a:r>
            <a:r>
              <a:rPr sz="1700" spc="-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άτυπων</a:t>
            </a:r>
            <a:r>
              <a:rPr sz="17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επενδυτών</a:t>
            </a:r>
            <a:r>
              <a:rPr sz="17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στην</a:t>
            </a:r>
          </a:p>
          <a:p>
            <a:pPr marL="342900" marR="0">
              <a:lnSpc>
                <a:spcPts val="1700"/>
              </a:lnSpc>
              <a:spcBef>
                <a:spcPts val="339"/>
              </a:spcBef>
              <a:spcAft>
                <a:spcPts val="0"/>
              </a:spcAft>
            </a:pP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ενίσχυση</a:t>
            </a:r>
            <a:r>
              <a:rPr sz="17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επιχειρηματικότητας</a:t>
            </a:r>
            <a:r>
              <a:rPr sz="17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σε</a:t>
            </a:r>
          </a:p>
          <a:p>
            <a:pPr marL="342900" marR="0">
              <a:lnSpc>
                <a:spcPts val="1700"/>
              </a:lnSpc>
              <a:spcBef>
                <a:spcPts val="389"/>
              </a:spcBef>
              <a:spcAft>
                <a:spcPts val="0"/>
              </a:spcAft>
            </a:pP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περιβάλλον</a:t>
            </a:r>
            <a:r>
              <a:rPr sz="17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ένδειας</a:t>
            </a:r>
            <a:r>
              <a:rPr sz="17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σε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145559" y="3204256"/>
            <a:ext cx="312824" cy="1419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3,1</a:t>
            </a:r>
          </a:p>
          <a:p>
            <a:pPr marL="0" marR="0">
              <a:lnSpc>
                <a:spcPts val="1000"/>
              </a:lnSpc>
              <a:spcBef>
                <a:spcPts val="48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0,4</a:t>
            </a:r>
          </a:p>
          <a:p>
            <a:pPr marL="0" marR="0">
              <a:lnSpc>
                <a:spcPts val="1000"/>
              </a:lnSpc>
              <a:spcBef>
                <a:spcPts val="48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5,8</a:t>
            </a:r>
          </a:p>
          <a:p>
            <a:pPr marL="0" marR="0">
              <a:lnSpc>
                <a:spcPts val="1000"/>
              </a:lnSpc>
              <a:spcBef>
                <a:spcPts val="33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3,7</a:t>
            </a:r>
          </a:p>
          <a:p>
            <a:pPr marL="0" marR="0">
              <a:lnSpc>
                <a:spcPts val="1000"/>
              </a:lnSpc>
              <a:spcBef>
                <a:spcPts val="3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5,4</a:t>
            </a:r>
          </a:p>
          <a:p>
            <a:pPr marL="0" marR="0">
              <a:lnSpc>
                <a:spcPts val="1000"/>
              </a:lnSpc>
              <a:spcBef>
                <a:spcPts val="3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6,7</a:t>
            </a:r>
          </a:p>
          <a:p>
            <a:pPr marL="0" marR="0">
              <a:lnSpc>
                <a:spcPts val="1000"/>
              </a:lnSpc>
              <a:spcBef>
                <a:spcPts val="3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5,1</a:t>
            </a:r>
          </a:p>
          <a:p>
            <a:pPr marL="0" marR="0">
              <a:lnSpc>
                <a:spcPts val="1000"/>
              </a:lnSpc>
              <a:spcBef>
                <a:spcPts val="3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8,7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64506" y="3392425"/>
            <a:ext cx="471326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Ιταλία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10531" y="3580594"/>
            <a:ext cx="57811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Κροατία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28787" y="3756219"/>
            <a:ext cx="541089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Κύπρος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18468" y="3931844"/>
            <a:ext cx="563041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Λετονία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493701" y="3975133"/>
            <a:ext cx="24075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χρηματοδοτικά</a:t>
            </a:r>
            <a:r>
              <a:rPr sz="17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εργαλεία.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36700" y="4107469"/>
            <a:ext cx="927794" cy="1218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Λουξεμβούργο</a:t>
            </a:r>
          </a:p>
          <a:p>
            <a:pPr marL="130175" marR="0">
              <a:lnSpc>
                <a:spcPts val="1000"/>
              </a:lnSpc>
              <a:spcBef>
                <a:spcPts val="3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Νορβηγία</a:t>
            </a:r>
          </a:p>
          <a:p>
            <a:pPr marL="134937" marR="0">
              <a:lnSpc>
                <a:spcPts val="1000"/>
              </a:lnSpc>
              <a:spcBef>
                <a:spcPts val="3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Ολλανδία</a:t>
            </a:r>
          </a:p>
          <a:p>
            <a:pPr marL="131762" marR="0">
              <a:lnSpc>
                <a:spcPts val="1000"/>
              </a:lnSpc>
              <a:spcBef>
                <a:spcPts val="33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Ουγγαρία</a:t>
            </a:r>
          </a:p>
          <a:p>
            <a:pPr marL="157956" marR="0">
              <a:lnSpc>
                <a:spcPts val="1000"/>
              </a:lnSpc>
              <a:spcBef>
                <a:spcPts val="3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Πολωνία</a:t>
            </a:r>
          </a:p>
          <a:p>
            <a:pPr marL="134143" marR="0">
              <a:lnSpc>
                <a:spcPts val="1000"/>
              </a:lnSpc>
              <a:spcBef>
                <a:spcPts val="3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Ρουμανία</a:t>
            </a:r>
          </a:p>
          <a:p>
            <a:pPr marL="222250" marR="0">
              <a:lnSpc>
                <a:spcPts val="1000"/>
              </a:lnSpc>
              <a:spcBef>
                <a:spcPts val="3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Ρωσία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150801" y="4386613"/>
            <a:ext cx="3476319" cy="1290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sz="1700" b="1" dirty="0">
                <a:solidFill>
                  <a:srgbClr val="000000"/>
                </a:solidFill>
                <a:latin typeface="Calibri"/>
                <a:cs typeface="Calibri"/>
              </a:rPr>
              <a:t>Όμως</a:t>
            </a:r>
            <a:r>
              <a:rPr sz="1700" b="1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000000"/>
                </a:solidFill>
                <a:latin typeface="Calibri"/>
                <a:cs typeface="Calibri"/>
              </a:rPr>
              <a:t>το</a:t>
            </a:r>
            <a:r>
              <a:rPr sz="1700" b="1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000000"/>
                </a:solidFill>
                <a:latin typeface="Calibri"/>
                <a:cs typeface="Calibri"/>
              </a:rPr>
              <a:t>70,7%</a:t>
            </a:r>
            <a:r>
              <a:rPr sz="1700" b="1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000000"/>
                </a:solidFill>
                <a:latin typeface="Calibri"/>
                <a:cs typeface="Calibri"/>
              </a:rPr>
              <a:t>(από</a:t>
            </a:r>
            <a:r>
              <a:rPr sz="1700" b="1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000000"/>
                </a:solidFill>
                <a:latin typeface="Calibri"/>
                <a:cs typeface="Calibri"/>
              </a:rPr>
              <a:t>67,5%)</a:t>
            </a:r>
            <a:r>
              <a:rPr sz="1700" b="1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000000"/>
                </a:solidFill>
                <a:latin typeface="Calibri"/>
                <a:cs typeface="Calibri"/>
              </a:rPr>
              <a:t>αυτών</a:t>
            </a:r>
          </a:p>
          <a:p>
            <a:pPr marL="0" marR="0">
              <a:lnSpc>
                <a:spcPts val="1700"/>
              </a:lnSpc>
              <a:spcBef>
                <a:spcPts val="339"/>
              </a:spcBef>
              <a:spcAft>
                <a:spcPts val="0"/>
              </a:spcAft>
            </a:pPr>
            <a:r>
              <a:rPr sz="1700" b="1" dirty="0">
                <a:solidFill>
                  <a:srgbClr val="000000"/>
                </a:solidFill>
                <a:latin typeface="Calibri"/>
                <a:cs typeface="Calibri"/>
              </a:rPr>
              <a:t>είναι</a:t>
            </a:r>
            <a:r>
              <a:rPr sz="1700" b="1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000000"/>
                </a:solidFill>
                <a:latin typeface="Calibri"/>
                <a:cs typeface="Calibri"/>
              </a:rPr>
              <a:t>μέλη</a:t>
            </a:r>
            <a:r>
              <a:rPr sz="1700" b="1" spc="-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000000"/>
                </a:solidFill>
                <a:latin typeface="Calibri"/>
                <a:cs typeface="Calibri"/>
              </a:rPr>
              <a:t>του</a:t>
            </a:r>
            <a:r>
              <a:rPr sz="1700" b="1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000000"/>
                </a:solidFill>
                <a:latin typeface="Calibri"/>
                <a:cs typeface="Calibri"/>
              </a:rPr>
              <a:t>στενότερου</a:t>
            </a:r>
            <a:r>
              <a:rPr sz="1700" b="1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000000"/>
                </a:solidFill>
                <a:latin typeface="Calibri"/>
                <a:cs typeface="Calibri"/>
              </a:rPr>
              <a:t>ή</a:t>
            </a:r>
          </a:p>
          <a:p>
            <a:pPr marL="0" marR="0">
              <a:lnSpc>
                <a:spcPts val="1700"/>
              </a:lnSpc>
              <a:spcBef>
                <a:spcPts val="389"/>
              </a:spcBef>
              <a:spcAft>
                <a:spcPts val="0"/>
              </a:spcAft>
            </a:pPr>
            <a:r>
              <a:rPr sz="1700" b="1" dirty="0">
                <a:solidFill>
                  <a:srgbClr val="000000"/>
                </a:solidFill>
                <a:latin typeface="Calibri"/>
                <a:cs typeface="Calibri"/>
              </a:rPr>
              <a:t>ευρύτερου</a:t>
            </a:r>
            <a:r>
              <a:rPr sz="1700" b="1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000000"/>
                </a:solidFill>
                <a:latin typeface="Calibri"/>
                <a:cs typeface="Calibri"/>
              </a:rPr>
              <a:t>οικογενειακού</a:t>
            </a:r>
            <a:r>
              <a:rPr sz="1700" b="1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000000"/>
                </a:solidFill>
                <a:latin typeface="Calibri"/>
                <a:cs typeface="Calibri"/>
              </a:rPr>
              <a:t>κύκλου:</a:t>
            </a:r>
          </a:p>
          <a:p>
            <a:pPr marL="0" marR="0">
              <a:lnSpc>
                <a:spcPts val="1700"/>
              </a:lnSpc>
              <a:spcBef>
                <a:spcPts val="340"/>
              </a:spcBef>
              <a:spcAft>
                <a:spcPts val="0"/>
              </a:spcAft>
            </a:pP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συναισθηματική</a:t>
            </a:r>
            <a:r>
              <a:rPr sz="17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αξιολόγηση</a:t>
            </a:r>
            <a:r>
              <a:rPr sz="17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και</a:t>
            </a:r>
            <a:r>
              <a:rPr sz="17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ίσως</a:t>
            </a:r>
          </a:p>
          <a:p>
            <a:pPr marL="0" marR="0">
              <a:lnSpc>
                <a:spcPts val="1700"/>
              </a:lnSpc>
              <a:spcBef>
                <a:spcPts val="390"/>
              </a:spcBef>
              <a:spcAft>
                <a:spcPts val="0"/>
              </a:spcAft>
            </a:pP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ανορθολογική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145559" y="4809969"/>
            <a:ext cx="312824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2,9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145559" y="5161219"/>
            <a:ext cx="312824" cy="6919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5,0</a:t>
            </a:r>
          </a:p>
          <a:p>
            <a:pPr marL="0" marR="0">
              <a:lnSpc>
                <a:spcPts val="1000"/>
              </a:lnSpc>
              <a:spcBef>
                <a:spcPts val="3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6,4</a:t>
            </a:r>
          </a:p>
          <a:p>
            <a:pPr marL="0" marR="0">
              <a:lnSpc>
                <a:spcPts val="1000"/>
              </a:lnSpc>
              <a:spcBef>
                <a:spcPts val="3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4,2</a:t>
            </a:r>
          </a:p>
          <a:p>
            <a:pPr marL="0" marR="0">
              <a:lnSpc>
                <a:spcPts val="1000"/>
              </a:lnSpc>
              <a:spcBef>
                <a:spcPts val="33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9,4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748618" y="5336844"/>
            <a:ext cx="701885" cy="1218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Σλοβακία</a:t>
            </a:r>
          </a:p>
          <a:p>
            <a:pPr marL="38893" marR="0">
              <a:lnSpc>
                <a:spcPts val="1000"/>
              </a:lnSpc>
              <a:spcBef>
                <a:spcPts val="3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Σλοβενία</a:t>
            </a:r>
          </a:p>
          <a:p>
            <a:pPr marL="57150" marR="0">
              <a:lnSpc>
                <a:spcPts val="1000"/>
              </a:lnSpc>
              <a:spcBef>
                <a:spcPts val="3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Σουηδία</a:t>
            </a:r>
          </a:p>
          <a:p>
            <a:pPr marL="0" marR="0">
              <a:lnSpc>
                <a:spcPts val="1000"/>
              </a:lnSpc>
              <a:spcBef>
                <a:spcPts val="33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Φινλανδία</a:t>
            </a:r>
          </a:p>
          <a:p>
            <a:pPr marL="42068" marR="0">
              <a:lnSpc>
                <a:spcPts val="1000"/>
              </a:lnSpc>
              <a:spcBef>
                <a:spcPts val="3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Ομάδα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Α</a:t>
            </a:r>
          </a:p>
          <a:p>
            <a:pPr marL="43656" marR="0">
              <a:lnSpc>
                <a:spcPts val="1000"/>
              </a:lnSpc>
              <a:spcBef>
                <a:spcPts val="3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Ομάδα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Β</a:t>
            </a:r>
          </a:p>
          <a:p>
            <a:pPr marL="52387" marR="0">
              <a:lnSpc>
                <a:spcPts val="1000"/>
              </a:lnSpc>
              <a:spcBef>
                <a:spcPts val="3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Ομάδα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Γ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145559" y="6039344"/>
            <a:ext cx="312824" cy="5163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6,7</a:t>
            </a:r>
          </a:p>
          <a:p>
            <a:pPr marL="0" marR="0">
              <a:lnSpc>
                <a:spcPts val="1000"/>
              </a:lnSpc>
              <a:spcBef>
                <a:spcPts val="3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9,2</a:t>
            </a:r>
          </a:p>
          <a:p>
            <a:pPr marL="0" marR="0">
              <a:lnSpc>
                <a:spcPts val="1000"/>
              </a:lnSpc>
              <a:spcBef>
                <a:spcPts val="3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7,3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695188" y="6314050"/>
            <a:ext cx="3333664" cy="3314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0"/>
              </a:lnSpc>
              <a:spcBef>
                <a:spcPts val="5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Ομάδα</a:t>
            </a:r>
            <a:r>
              <a:rPr sz="105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Α:</a:t>
            </a:r>
            <a:r>
              <a:rPr sz="105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Χώρες</a:t>
            </a:r>
            <a:r>
              <a:rPr sz="105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υψηλού</a:t>
            </a:r>
            <a:r>
              <a:rPr sz="105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εισοδήματος,</a:t>
            </a:r>
            <a:r>
              <a:rPr sz="105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Ομάδα</a:t>
            </a:r>
            <a:r>
              <a:rPr sz="105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Β:</a:t>
            </a:r>
            <a:r>
              <a:rPr sz="105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μεσαίου</a:t>
            </a:r>
          </a:p>
          <a:p>
            <a:pPr marL="0" marR="0">
              <a:lnSpc>
                <a:spcPts val="1050"/>
              </a:lnSpc>
              <a:spcBef>
                <a:spcPts val="209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εισοδήματος,</a:t>
            </a:r>
            <a:r>
              <a:rPr sz="105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Ομάδα</a:t>
            </a:r>
            <a:r>
              <a:rPr sz="105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Γ:</a:t>
            </a:r>
            <a:r>
              <a:rPr sz="105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χαμηλού</a:t>
            </a:r>
            <a:r>
              <a:rPr sz="105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εισοδήματος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68" y="6681120"/>
            <a:ext cx="2309149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Πηγή: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GEM,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Επεξεργασία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στοιχείων: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ΙΟΒΕ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9825" y="1323291"/>
            <a:ext cx="8692948" cy="8846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sz="3300" spc="-50" dirty="0">
                <a:solidFill>
                  <a:srgbClr val="FFFFFF"/>
                </a:solidFill>
                <a:latin typeface="Calibri"/>
                <a:cs typeface="Calibri"/>
              </a:rPr>
              <a:t>Οι</a:t>
            </a:r>
            <a:r>
              <a:rPr sz="3300" spc="-12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spc="-50" dirty="0">
                <a:solidFill>
                  <a:srgbClr val="FFFFFF"/>
                </a:solidFill>
                <a:latin typeface="Calibri"/>
                <a:cs typeface="Calibri"/>
              </a:rPr>
              <a:t>βασικοί</a:t>
            </a:r>
            <a:r>
              <a:rPr sz="3300" spc="-12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spc="-51" dirty="0">
                <a:solidFill>
                  <a:srgbClr val="FFFFFF"/>
                </a:solidFill>
                <a:latin typeface="Calibri"/>
                <a:cs typeface="Calibri"/>
              </a:rPr>
              <a:t>δείκτες</a:t>
            </a:r>
            <a:r>
              <a:rPr sz="3300" spc="-12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spc="-50" dirty="0">
                <a:solidFill>
                  <a:srgbClr val="FFFFFF"/>
                </a:solidFill>
                <a:latin typeface="Calibri"/>
                <a:cs typeface="Calibri"/>
              </a:rPr>
              <a:t>για</a:t>
            </a:r>
            <a:r>
              <a:rPr sz="3300" spc="-12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spc="-50" dirty="0">
                <a:solidFill>
                  <a:srgbClr val="FFFFFF"/>
                </a:solidFill>
                <a:latin typeface="Calibri"/>
                <a:cs typeface="Calibri"/>
              </a:rPr>
              <a:t>την</a:t>
            </a:r>
            <a:r>
              <a:rPr sz="3300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spc="-50" dirty="0">
                <a:solidFill>
                  <a:srgbClr val="FFFFFF"/>
                </a:solidFill>
                <a:latin typeface="Calibri"/>
                <a:cs typeface="Calibri"/>
              </a:rPr>
              <a:t>Επιχειρηματικότητα</a:t>
            </a:r>
            <a:r>
              <a:rPr sz="3300" spc="-12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spc="-50" dirty="0">
                <a:solidFill>
                  <a:srgbClr val="FFFFFF"/>
                </a:solidFill>
                <a:latin typeface="Calibri"/>
                <a:cs typeface="Calibri"/>
              </a:rPr>
              <a:t>στην</a:t>
            </a:r>
          </a:p>
          <a:p>
            <a:pPr marL="0" marR="0">
              <a:lnSpc>
                <a:spcPts val="3300"/>
              </a:lnSpc>
              <a:spcBef>
                <a:spcPts val="65"/>
              </a:spcBef>
              <a:spcAft>
                <a:spcPts val="0"/>
              </a:spcAft>
            </a:pPr>
            <a:r>
              <a:rPr sz="3300" spc="-51" dirty="0">
                <a:solidFill>
                  <a:srgbClr val="FFFFFF"/>
                </a:solidFill>
                <a:latin typeface="Calibri"/>
                <a:cs typeface="Calibri"/>
              </a:rPr>
              <a:t>Ελλάδα</a:t>
            </a:r>
            <a:r>
              <a:rPr sz="3300" spc="-12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spc="-50" dirty="0">
                <a:solidFill>
                  <a:srgbClr val="FFFFFF"/>
                </a:solidFill>
                <a:latin typeface="Calibri"/>
                <a:cs typeface="Calibri"/>
              </a:rPr>
              <a:t>το</a:t>
            </a:r>
            <a:r>
              <a:rPr sz="3300" spc="-12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spc="-46" dirty="0">
                <a:solidFill>
                  <a:srgbClr val="FFFFFF"/>
                </a:solidFill>
                <a:latin typeface="Calibri"/>
                <a:cs typeface="Calibri"/>
              </a:rPr>
              <a:t>2021…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07890" y="2873892"/>
            <a:ext cx="5018768" cy="596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i="1" spc="199" dirty="0">
                <a:solidFill>
                  <a:srgbClr val="000000"/>
                </a:solidFill>
                <a:latin typeface="Calibri"/>
                <a:cs typeface="Calibri"/>
              </a:rPr>
              <a:t>Χαρακτηριστικά</a:t>
            </a:r>
            <a:r>
              <a:rPr sz="2000" b="1" i="1" spc="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i="1" spc="199" dirty="0">
                <a:solidFill>
                  <a:srgbClr val="000000"/>
                </a:solidFill>
                <a:latin typeface="Calibri"/>
                <a:cs typeface="Calibri"/>
              </a:rPr>
              <a:t>των</a:t>
            </a:r>
            <a:r>
              <a:rPr sz="2000" b="1" i="1" spc="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i="1" spc="199" dirty="0">
                <a:solidFill>
                  <a:srgbClr val="000000"/>
                </a:solidFill>
                <a:latin typeface="Calibri"/>
                <a:cs typeface="Calibri"/>
              </a:rPr>
              <a:t>επιχειρηματικών</a:t>
            </a:r>
          </a:p>
          <a:p>
            <a:pPr marL="3088828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sz="2000" b="1" i="1" spc="199" dirty="0">
                <a:solidFill>
                  <a:srgbClr val="000000"/>
                </a:solidFill>
                <a:latin typeface="Calibri"/>
                <a:cs typeface="Calibri"/>
              </a:rPr>
              <a:t>εγχειρημάτων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91553" y="655596"/>
            <a:ext cx="4400326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sz="28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Λιγότερα εγχειρήματα </a:t>
            </a:r>
            <a:r>
              <a:rPr sz="2800" spc="-51" dirty="0">
                <a:solidFill>
                  <a:srgbClr val="355D7E"/>
                </a:solidFill>
                <a:latin typeface="TFRJAG+Calibri-Light"/>
                <a:cs typeface="TFRJAG+Calibri-Light"/>
              </a:rPr>
              <a:t>στο</a:t>
            </a:r>
            <a:r>
              <a:rPr sz="28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 </a:t>
            </a:r>
            <a:r>
              <a:rPr sz="2800" spc="-70" dirty="0">
                <a:solidFill>
                  <a:srgbClr val="355D7E"/>
                </a:solidFill>
                <a:latin typeface="TFRJAG+Calibri-Light"/>
                <a:cs typeface="TFRJAG+Calibri-Light"/>
              </a:rPr>
              <a:t>Β2C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4202" y="1392736"/>
            <a:ext cx="393873" cy="3409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80%</a:t>
            </a:r>
          </a:p>
          <a:p>
            <a:pPr marL="0" marR="0">
              <a:lnSpc>
                <a:spcPts val="1100"/>
              </a:lnSpc>
              <a:spcBef>
                <a:spcPts val="2080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70%</a:t>
            </a:r>
          </a:p>
          <a:p>
            <a:pPr marL="0" marR="0">
              <a:lnSpc>
                <a:spcPts val="1100"/>
              </a:lnSpc>
              <a:spcBef>
                <a:spcPts val="2080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60%</a:t>
            </a:r>
          </a:p>
          <a:p>
            <a:pPr marL="0" marR="0">
              <a:lnSpc>
                <a:spcPts val="1100"/>
              </a:lnSpc>
              <a:spcBef>
                <a:spcPts val="2030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50%</a:t>
            </a:r>
          </a:p>
          <a:p>
            <a:pPr marL="0" marR="0">
              <a:lnSpc>
                <a:spcPts val="1100"/>
              </a:lnSpc>
              <a:spcBef>
                <a:spcPts val="2080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40%</a:t>
            </a:r>
          </a:p>
          <a:p>
            <a:pPr marL="0" marR="0">
              <a:lnSpc>
                <a:spcPts val="1100"/>
              </a:lnSpc>
              <a:spcBef>
                <a:spcPts val="2080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30%</a:t>
            </a:r>
          </a:p>
          <a:p>
            <a:pPr marL="0" marR="0">
              <a:lnSpc>
                <a:spcPts val="1100"/>
              </a:lnSpc>
              <a:spcBef>
                <a:spcPts val="2080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20%</a:t>
            </a:r>
          </a:p>
          <a:p>
            <a:pPr marL="0" marR="0">
              <a:lnSpc>
                <a:spcPts val="1100"/>
              </a:lnSpc>
              <a:spcBef>
                <a:spcPts val="2080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10%</a:t>
            </a:r>
          </a:p>
          <a:p>
            <a:pPr marL="69056" marR="0">
              <a:lnSpc>
                <a:spcPts val="1100"/>
              </a:lnSpc>
              <a:spcBef>
                <a:spcPts val="2030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0%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645415" y="2330854"/>
            <a:ext cx="499944" cy="12563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52.5%</a:t>
            </a:r>
          </a:p>
          <a:p>
            <a:pPr marL="0" marR="0">
              <a:lnSpc>
                <a:spcPts val="1100"/>
              </a:lnSpc>
              <a:spcBef>
                <a:spcPts val="7392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25.8%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258653" y="2492430"/>
            <a:ext cx="49994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48.5%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032176" y="2727378"/>
            <a:ext cx="499944" cy="78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42.7%</a:t>
            </a:r>
          </a:p>
          <a:p>
            <a:pPr marL="0" marR="0">
              <a:lnSpc>
                <a:spcPts val="1100"/>
              </a:lnSpc>
              <a:spcBef>
                <a:spcPts val="3684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27.6%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258653" y="3360904"/>
            <a:ext cx="499944" cy="5373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27.0%</a:t>
            </a:r>
          </a:p>
          <a:p>
            <a:pPr marL="0" marR="0">
              <a:lnSpc>
                <a:spcPts val="1100"/>
              </a:lnSpc>
              <a:spcBef>
                <a:spcPts val="173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18.1%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645415" y="3744648"/>
            <a:ext cx="886293" cy="1850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17.5%</a:t>
            </a:r>
            <a:r>
              <a:rPr sz="1100" spc="3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17.3%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291990" y="4193023"/>
            <a:ext cx="42913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6.4%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054714" y="4245743"/>
            <a:ext cx="49994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12.4%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678753" y="4281889"/>
            <a:ext cx="42913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4.2%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02214" y="4796985"/>
            <a:ext cx="7396981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2003</a:t>
            </a:r>
            <a:r>
              <a:rPr sz="1100" spc="544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2004</a:t>
            </a:r>
            <a:r>
              <a:rPr sz="1100" spc="544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2005</a:t>
            </a:r>
            <a:r>
              <a:rPr sz="1100" spc="544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2006</a:t>
            </a:r>
            <a:r>
              <a:rPr sz="1100" spc="544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2007</a:t>
            </a:r>
            <a:r>
              <a:rPr sz="1100" spc="544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2008</a:t>
            </a:r>
            <a:r>
              <a:rPr sz="1100" spc="544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2009</a:t>
            </a:r>
            <a:r>
              <a:rPr sz="1100" spc="544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2010</a:t>
            </a:r>
            <a:r>
              <a:rPr sz="1100" spc="544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2011</a:t>
            </a:r>
            <a:r>
              <a:rPr sz="1100" spc="544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2012</a:t>
            </a:r>
            <a:r>
              <a:rPr sz="1100" spc="544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2013</a:t>
            </a:r>
            <a:r>
              <a:rPr sz="1100" spc="544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2014</a:t>
            </a:r>
            <a:r>
              <a:rPr sz="1100" spc="544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2015</a:t>
            </a:r>
            <a:r>
              <a:rPr sz="1100" spc="544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2016</a:t>
            </a:r>
            <a:r>
              <a:rPr sz="1100" spc="544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2017</a:t>
            </a:r>
            <a:r>
              <a:rPr sz="1100" spc="544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2018</a:t>
            </a:r>
            <a:r>
              <a:rPr sz="1100" spc="544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2019</a:t>
            </a:r>
            <a:r>
              <a:rPr sz="1100" spc="544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2020</a:t>
            </a:r>
            <a:r>
              <a:rPr sz="1100" spc="544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2021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304575" y="5099212"/>
            <a:ext cx="1292162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Πρωτογενής</a:t>
            </a:r>
            <a:r>
              <a:rPr sz="1100" spc="-27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τομέας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030784" y="5099212"/>
            <a:ext cx="88241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Μεταποίηση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351120" y="5099212"/>
            <a:ext cx="1802207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Υπηρεσίες</a:t>
            </a:r>
            <a:r>
              <a:rPr sz="1100" spc="-27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προς</a:t>
            </a:r>
            <a:r>
              <a:rPr sz="110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επιχειρήσεις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591424" y="5099212"/>
            <a:ext cx="1836993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Υπηρεσίες</a:t>
            </a:r>
            <a:r>
              <a:rPr sz="1100" spc="-27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προς</a:t>
            </a:r>
            <a:r>
              <a:rPr sz="110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καταναλωτές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573730" y="5548993"/>
            <a:ext cx="558254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Χώρες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143095" y="5548993"/>
            <a:ext cx="1178428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Πρωτογενής</a:t>
            </a:r>
            <a:r>
              <a:rPr sz="1200" b="1" spc="-2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(%)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481221" y="5548993"/>
            <a:ext cx="1207449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Μεταποίηση</a:t>
            </a:r>
            <a:r>
              <a:rPr sz="1200" b="1" spc="-2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(%)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116558" y="5548993"/>
            <a:ext cx="642051" cy="4026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Β2Β</a:t>
            </a:r>
            <a:r>
              <a:rPr sz="1200" b="1" spc="-1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(%)</a:t>
            </a:r>
          </a:p>
          <a:p>
            <a:pPr marL="131762" marR="0">
              <a:lnSpc>
                <a:spcPts val="1000"/>
              </a:lnSpc>
              <a:spcBef>
                <a:spcPts val="67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29,2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7551075" y="5548993"/>
            <a:ext cx="635892" cy="4026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B2C</a:t>
            </a:r>
            <a:r>
              <a:rPr sz="1200" b="1" spc="-2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(%)</a:t>
            </a:r>
          </a:p>
          <a:p>
            <a:pPr marL="129381" marR="0">
              <a:lnSpc>
                <a:spcPts val="1000"/>
              </a:lnSpc>
              <a:spcBef>
                <a:spcPts val="67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48,6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00045" y="5759495"/>
            <a:ext cx="2014230" cy="647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Χώρες</a:t>
            </a:r>
            <a:r>
              <a:rPr sz="1200" b="1" spc="-2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υψηλού</a:t>
            </a:r>
            <a:r>
              <a:rPr sz="1200" b="1" spc="-2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εισοδήματος</a:t>
            </a:r>
          </a:p>
          <a:p>
            <a:pPr marL="0" marR="0">
              <a:lnSpc>
                <a:spcPts val="1200"/>
              </a:lnSpc>
              <a:spcBef>
                <a:spcPts val="600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Χώρες</a:t>
            </a:r>
            <a:r>
              <a:rPr sz="1200" b="1" spc="-2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μεσαίου</a:t>
            </a:r>
            <a:r>
              <a:rPr sz="1200" b="1" spc="-2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εισοδήματος</a:t>
            </a:r>
          </a:p>
          <a:p>
            <a:pPr marL="0" marR="0">
              <a:lnSpc>
                <a:spcPts val="1200"/>
              </a:lnSpc>
              <a:spcBef>
                <a:spcPts val="600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Χώρες</a:t>
            </a:r>
            <a:r>
              <a:rPr sz="1200" b="1" spc="-2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χαμηλού</a:t>
            </a:r>
            <a:r>
              <a:rPr sz="1200" b="1" spc="-2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εισοδήματος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575590" y="5786585"/>
            <a:ext cx="312824" cy="622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3,7</a:t>
            </a:r>
          </a:p>
          <a:p>
            <a:pPr marL="0" marR="0">
              <a:lnSpc>
                <a:spcPts val="1000"/>
              </a:lnSpc>
              <a:spcBef>
                <a:spcPts val="80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7,2</a:t>
            </a:r>
          </a:p>
          <a:p>
            <a:pPr marL="0" marR="0">
              <a:lnSpc>
                <a:spcPts val="1000"/>
              </a:lnSpc>
              <a:spcBef>
                <a:spcPts val="80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6,3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895683" y="5786585"/>
            <a:ext cx="377192" cy="622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18,5</a:t>
            </a:r>
          </a:p>
          <a:p>
            <a:pPr marL="0" marR="0">
              <a:lnSpc>
                <a:spcPts val="1000"/>
              </a:lnSpc>
              <a:spcBef>
                <a:spcPts val="80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26,2</a:t>
            </a:r>
          </a:p>
          <a:p>
            <a:pPr marL="0" marR="0">
              <a:lnSpc>
                <a:spcPts val="1000"/>
              </a:lnSpc>
              <a:spcBef>
                <a:spcPts val="80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24,1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6248320" y="6015185"/>
            <a:ext cx="377192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18,8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7680456" y="6015185"/>
            <a:ext cx="377192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47,8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6280864" y="6243785"/>
            <a:ext cx="312824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9,3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7680456" y="6243785"/>
            <a:ext cx="377192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60,4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342959" y="6597048"/>
            <a:ext cx="252482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Πηγή:</a:t>
            </a:r>
            <a:r>
              <a:rPr sz="1100" spc="-2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GEM,</a:t>
            </a:r>
            <a:r>
              <a:rPr sz="11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Επεξεργασία</a:t>
            </a:r>
            <a:r>
              <a:rPr sz="11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στοιχείων:</a:t>
            </a:r>
            <a:r>
              <a:rPr sz="1100" spc="-2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ΙΟΒΕ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23255" y="481745"/>
            <a:ext cx="8007422" cy="7564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sz="28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Χονδρικό </a:t>
            </a:r>
            <a:r>
              <a:rPr sz="2800" dirty="0">
                <a:solidFill>
                  <a:srgbClr val="355D7E"/>
                </a:solidFill>
                <a:latin typeface="TFRJAG+Calibri-Light"/>
                <a:cs typeface="TFRJAG+Calibri-Light"/>
              </a:rPr>
              <a:t>/</a:t>
            </a:r>
            <a:r>
              <a:rPr sz="2800" spc="-100" dirty="0">
                <a:solidFill>
                  <a:srgbClr val="355D7E"/>
                </a:solidFill>
                <a:latin typeface="TFRJAG+Calibri-Light"/>
                <a:cs typeface="TFRJAG+Calibri-Light"/>
              </a:rPr>
              <a:t> </a:t>
            </a:r>
            <a:r>
              <a:rPr sz="28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Λιανικό Εμπόριο ακόμα</a:t>
            </a:r>
            <a:r>
              <a:rPr sz="2800" spc="-49" dirty="0">
                <a:solidFill>
                  <a:srgbClr val="355D7E"/>
                </a:solidFill>
                <a:latin typeface="TFRJAG+Calibri-Light"/>
                <a:cs typeface="TFRJAG+Calibri-Light"/>
              </a:rPr>
              <a:t> </a:t>
            </a:r>
            <a:r>
              <a:rPr sz="28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όμως κυριαρχούν </a:t>
            </a:r>
            <a:r>
              <a:rPr sz="2800" spc="-51" dirty="0">
                <a:solidFill>
                  <a:srgbClr val="355D7E"/>
                </a:solidFill>
                <a:latin typeface="TFRJAG+Calibri-Light"/>
                <a:cs typeface="TFRJAG+Calibri-Light"/>
              </a:rPr>
              <a:t>στα</a:t>
            </a:r>
          </a:p>
          <a:p>
            <a:pPr marL="0" marR="0">
              <a:lnSpc>
                <a:spcPts val="2800"/>
              </a:lnSpc>
              <a:spcBef>
                <a:spcPts val="56"/>
              </a:spcBef>
              <a:spcAft>
                <a:spcPts val="0"/>
              </a:spcAft>
            </a:pPr>
            <a:r>
              <a:rPr sz="2800" spc="-51" dirty="0">
                <a:solidFill>
                  <a:srgbClr val="355D7E"/>
                </a:solidFill>
                <a:latin typeface="TFRJAG+Calibri-Light"/>
                <a:cs typeface="TFRJAG+Calibri-Light"/>
              </a:rPr>
              <a:t>νέα</a:t>
            </a:r>
            <a:r>
              <a:rPr sz="2800" spc="-49" dirty="0">
                <a:solidFill>
                  <a:srgbClr val="355D7E"/>
                </a:solidFill>
                <a:latin typeface="TFRJAG+Calibri-Light"/>
                <a:cs typeface="TFRJAG+Calibri-Light"/>
              </a:rPr>
              <a:t> </a:t>
            </a:r>
            <a:r>
              <a:rPr sz="28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εγχειρήματα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59075" y="1869775"/>
            <a:ext cx="1236089" cy="190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Υπηρεσίες</a:t>
            </a:r>
            <a:r>
              <a:rPr sz="1200" spc="-28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υγείας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964781" y="1958675"/>
            <a:ext cx="974104" cy="737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693" marR="0">
              <a:lnSpc>
                <a:spcPts val="119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Υπηρεσίες</a:t>
            </a:r>
          </a:p>
          <a:p>
            <a:pPr marL="258762" marR="0">
              <a:lnSpc>
                <a:spcPts val="1197"/>
              </a:lnSpc>
              <a:spcBef>
                <a:spcPts val="239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προς</a:t>
            </a:r>
          </a:p>
          <a:p>
            <a:pPr marL="0" marR="0">
              <a:lnSpc>
                <a:spcPts val="1197"/>
              </a:lnSpc>
              <a:spcBef>
                <a:spcPts val="289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καταναλωτές</a:t>
            </a:r>
          </a:p>
          <a:p>
            <a:pPr marL="259556" marR="0">
              <a:lnSpc>
                <a:spcPts val="1197"/>
              </a:lnSpc>
              <a:spcBef>
                <a:spcPts val="239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1.1%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847975" y="2052198"/>
            <a:ext cx="1058683" cy="5549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και</a:t>
            </a:r>
            <a:r>
              <a:rPr sz="1200" spc="-28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κοινωνικές</a:t>
            </a:r>
          </a:p>
          <a:p>
            <a:pPr marL="129381" marR="0">
              <a:lnSpc>
                <a:spcPts val="1197"/>
              </a:lnSpc>
              <a:spcBef>
                <a:spcPts val="239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υπηρεσίες</a:t>
            </a:r>
          </a:p>
          <a:p>
            <a:pPr marL="264318" marR="0">
              <a:lnSpc>
                <a:spcPts val="1197"/>
              </a:lnSpc>
              <a:spcBef>
                <a:spcPts val="289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12.0%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665787" y="2212675"/>
            <a:ext cx="1392668" cy="3725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Πρωτογενής</a:t>
            </a:r>
            <a:r>
              <a:rPr sz="1200" spc="-28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τομέας</a:t>
            </a:r>
          </a:p>
          <a:p>
            <a:pPr marL="431006" marR="0">
              <a:lnSpc>
                <a:spcPts val="1197"/>
              </a:lnSpc>
              <a:spcBef>
                <a:spcPts val="239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12.4%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291556" y="2492075"/>
            <a:ext cx="853929" cy="190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Διοικητικές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553993" y="2555575"/>
            <a:ext cx="1382139" cy="3725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Ορυχεία</a:t>
            </a:r>
            <a:r>
              <a:rPr sz="12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sz="1200" spc="-31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Λατομεία</a:t>
            </a:r>
          </a:p>
          <a:p>
            <a:pPr marL="464343" marR="0">
              <a:lnSpc>
                <a:spcPts val="1197"/>
              </a:lnSpc>
              <a:spcBef>
                <a:spcPts val="239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3.2%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316956" y="2674498"/>
            <a:ext cx="801227" cy="3725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υπηρεσίες</a:t>
            </a:r>
          </a:p>
          <a:p>
            <a:pPr marL="173831" marR="0">
              <a:lnSpc>
                <a:spcPts val="1197"/>
              </a:lnSpc>
              <a:spcBef>
                <a:spcPts val="239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4.0%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662906" y="3012775"/>
            <a:ext cx="1143418" cy="5549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Επαγγελματικές</a:t>
            </a:r>
          </a:p>
          <a:p>
            <a:pPr marL="171450" marR="0">
              <a:lnSpc>
                <a:spcPts val="1197"/>
              </a:lnSpc>
              <a:spcBef>
                <a:spcPts val="239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υπηρεσίες</a:t>
            </a:r>
          </a:p>
          <a:p>
            <a:pPr marL="345281" marR="0">
              <a:lnSpc>
                <a:spcPts val="1197"/>
              </a:lnSpc>
              <a:spcBef>
                <a:spcPts val="289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7.7%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963568" y="3050875"/>
            <a:ext cx="946788" cy="3725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Μεταποίηση</a:t>
            </a:r>
          </a:p>
          <a:p>
            <a:pPr marL="245268" marR="0">
              <a:lnSpc>
                <a:spcPts val="1197"/>
              </a:lnSpc>
              <a:spcBef>
                <a:spcPts val="239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9.1%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32681" y="3774775"/>
            <a:ext cx="1444784" cy="3725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Χρηματοοικονομικές</a:t>
            </a:r>
          </a:p>
          <a:p>
            <a:pPr marL="320675" marR="0">
              <a:lnSpc>
                <a:spcPts val="1197"/>
              </a:lnSpc>
              <a:spcBef>
                <a:spcPts val="239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υπηρεσίες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035800" y="3965275"/>
            <a:ext cx="965117" cy="5549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Μεταφορές</a:t>
            </a:r>
            <a:r>
              <a:rPr sz="1200" spc="-28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-</a:t>
            </a:r>
          </a:p>
          <a:p>
            <a:pPr marL="7937" marR="0">
              <a:lnSpc>
                <a:spcPts val="1197"/>
              </a:lnSpc>
              <a:spcBef>
                <a:spcPts val="239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Αποθήκευση</a:t>
            </a:r>
          </a:p>
          <a:p>
            <a:pPr marL="255587" marR="0">
              <a:lnSpc>
                <a:spcPts val="1197"/>
              </a:lnSpc>
              <a:spcBef>
                <a:spcPts val="289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6.2%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627187" y="4130375"/>
            <a:ext cx="1306794" cy="3725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7"/>
              </a:lnSpc>
              <a:spcBef>
                <a:spcPts val="0"/>
              </a:spcBef>
              <a:spcAft>
                <a:spcPts val="0"/>
              </a:spcAft>
            </a:pPr>
            <a:r>
              <a:rPr sz="1200" spc="-56" dirty="0">
                <a:solidFill>
                  <a:srgbClr val="404040"/>
                </a:solidFill>
                <a:latin typeface="Calibri"/>
                <a:cs typeface="Calibri"/>
              </a:rPr>
              <a:t>3.7%Πληροφορική</a:t>
            </a:r>
          </a:p>
          <a:p>
            <a:pPr marL="469900" marR="0">
              <a:lnSpc>
                <a:spcPts val="1197"/>
              </a:lnSpc>
              <a:spcBef>
                <a:spcPts val="166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1.9%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606381" y="4625675"/>
            <a:ext cx="459258" cy="190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Χονδ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442984" y="5108275"/>
            <a:ext cx="999223" cy="190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νικό</a:t>
            </a:r>
            <a:r>
              <a:rPr sz="1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εμπόριο,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14967" y="6384421"/>
            <a:ext cx="2309149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Πηγή: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GEM,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Επεξεργασία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στοιχείων: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ΙΟΒΕ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93140" y="669884"/>
            <a:ext cx="5963841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sz="28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Χαμηλές επιδόσεις </a:t>
            </a:r>
            <a:r>
              <a:rPr sz="2800" spc="-52" dirty="0">
                <a:solidFill>
                  <a:srgbClr val="355D7E"/>
                </a:solidFill>
                <a:latin typeface="TFRJAG+Calibri-Light"/>
                <a:cs typeface="TFRJAG+Calibri-Light"/>
              </a:rPr>
              <a:t>σε</a:t>
            </a:r>
            <a:r>
              <a:rPr sz="2800" spc="-49" dirty="0">
                <a:solidFill>
                  <a:srgbClr val="355D7E"/>
                </a:solidFill>
                <a:latin typeface="TFRJAG+Calibri-Light"/>
                <a:cs typeface="TFRJAG+Calibri-Light"/>
              </a:rPr>
              <a:t> </a:t>
            </a:r>
            <a:r>
              <a:rPr sz="28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τεχνολογική</a:t>
            </a:r>
            <a:r>
              <a:rPr sz="2800" spc="-49" dirty="0">
                <a:solidFill>
                  <a:srgbClr val="355D7E"/>
                </a:solidFill>
                <a:latin typeface="TFRJAG+Calibri-Light"/>
                <a:cs typeface="TFRJAG+Calibri-Light"/>
              </a:rPr>
              <a:t> </a:t>
            </a:r>
            <a:r>
              <a:rPr sz="28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ένταση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54137" y="1499299"/>
            <a:ext cx="6011219" cy="4292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Ποσοστό</a:t>
            </a:r>
            <a:r>
              <a:rPr sz="1400" b="1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νέων</a:t>
            </a:r>
            <a:r>
              <a:rPr sz="1400" b="1" spc="-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και</a:t>
            </a:r>
            <a:r>
              <a:rPr sz="1400" b="1" spc="-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επίδοξων</a:t>
            </a:r>
            <a:r>
              <a:rPr sz="1400" b="1" spc="-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επιχειρηματικών</a:t>
            </a:r>
            <a:r>
              <a:rPr sz="1400" b="1" spc="-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εγχειρημάτων</a:t>
            </a:r>
            <a:r>
              <a:rPr sz="1400" b="1" spc="-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που</a:t>
            </a:r>
            <a:r>
              <a:rPr sz="1400" b="1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είναι</a:t>
            </a:r>
            <a:r>
              <a:rPr sz="1400" b="1" spc="-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μέτριας</a:t>
            </a:r>
          </a:p>
          <a:p>
            <a:pPr marL="1502134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/υψηλής</a:t>
            </a:r>
            <a:r>
              <a:rPr sz="1400" b="1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τεχνολογικής</a:t>
            </a:r>
            <a:r>
              <a:rPr sz="1400" b="1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έντασης</a:t>
            </a:r>
            <a:r>
              <a:rPr sz="1400" b="1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(2021)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15751" y="2058725"/>
            <a:ext cx="270656" cy="1534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18</a:t>
            </a:r>
          </a:p>
          <a:p>
            <a:pPr marL="0" marR="0">
              <a:lnSpc>
                <a:spcPts val="900"/>
              </a:lnSpc>
              <a:spcBef>
                <a:spcPts val="1275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16</a:t>
            </a:r>
          </a:p>
          <a:p>
            <a:pPr marL="0" marR="0">
              <a:lnSpc>
                <a:spcPts val="900"/>
              </a:lnSpc>
              <a:spcBef>
                <a:spcPts val="1275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14</a:t>
            </a:r>
          </a:p>
          <a:p>
            <a:pPr marL="0" marR="0">
              <a:lnSpc>
                <a:spcPts val="900"/>
              </a:lnSpc>
              <a:spcBef>
                <a:spcPts val="1225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12</a:t>
            </a:r>
          </a:p>
          <a:p>
            <a:pPr marL="0" marR="0">
              <a:lnSpc>
                <a:spcPts val="900"/>
              </a:lnSpc>
              <a:spcBef>
                <a:spcPts val="1275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10</a:t>
            </a:r>
          </a:p>
          <a:p>
            <a:pPr marL="60325" marR="0">
              <a:lnSpc>
                <a:spcPts val="900"/>
              </a:lnSpc>
              <a:spcBef>
                <a:spcPts val="1275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30252" y="3364642"/>
            <a:ext cx="297116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7.5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76076" y="3716655"/>
            <a:ext cx="210331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6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070556" y="3891349"/>
            <a:ext cx="297116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3.7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76076" y="3992977"/>
            <a:ext cx="210331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76076" y="4269299"/>
            <a:ext cx="210331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76076" y="4545620"/>
            <a:ext cx="210331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14967" y="5520872"/>
            <a:ext cx="2309149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Πηγή: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GEM,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Επεξεργασία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στοιχείων: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ΙΟΒΕ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14968" y="5690613"/>
            <a:ext cx="5609418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Ομάδα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Α: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Χώρες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υψηλού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εισοδήματος,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Ομάδα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Β: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μεσαίου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εισοδήματος,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Ομάδα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Γ: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χαμηλού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εισοδήματος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13444" y="6062168"/>
            <a:ext cx="8868757" cy="4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Η</a:t>
            </a:r>
            <a:r>
              <a:rPr sz="1600" spc="40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Ελλάδα</a:t>
            </a:r>
            <a:r>
              <a:rPr sz="1600" spc="40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βρίσκεται</a:t>
            </a:r>
            <a:r>
              <a:rPr sz="1600" spc="38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πολύ</a:t>
            </a:r>
            <a:r>
              <a:rPr sz="1600" spc="40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χαμηλά</a:t>
            </a:r>
            <a:r>
              <a:rPr sz="1600" spc="37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στην</a:t>
            </a:r>
            <a:r>
              <a:rPr sz="1600" spc="39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κατάταξη</a:t>
            </a:r>
            <a:r>
              <a:rPr sz="1600" spc="3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με</a:t>
            </a:r>
            <a:r>
              <a:rPr sz="1600" spc="40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το</a:t>
            </a:r>
            <a:r>
              <a:rPr sz="1600" spc="40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3,7%</a:t>
            </a:r>
            <a:r>
              <a:rPr sz="1600" spc="4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των</a:t>
            </a:r>
            <a:r>
              <a:rPr sz="1600" spc="3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εγχειρημάτων</a:t>
            </a:r>
            <a:r>
              <a:rPr sz="1600" spc="3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της</a:t>
            </a:r>
            <a:r>
              <a:rPr sz="1600" spc="4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να</a:t>
            </a:r>
            <a:r>
              <a:rPr sz="1600" spc="40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αφορούν</a:t>
            </a:r>
          </a:p>
          <a:p>
            <a:pPr marL="0" marR="0">
              <a:lnSpc>
                <a:spcPts val="1600"/>
              </a:lnSpc>
              <a:spcBef>
                <a:spcPts val="20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εγχειρήματα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μέτριας/υψηλής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τεχνολογικής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έντασης.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91553" y="340161"/>
            <a:ext cx="5654278" cy="8590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sz="32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Το ερευνητικό </a:t>
            </a:r>
            <a:r>
              <a:rPr sz="3200" spc="-44" dirty="0">
                <a:solidFill>
                  <a:srgbClr val="355D7E"/>
                </a:solidFill>
                <a:latin typeface="TFRJAG+Calibri-Light"/>
                <a:cs typeface="TFRJAG+Calibri-Light"/>
              </a:rPr>
              <a:t>πρόγραμμα</a:t>
            </a:r>
            <a:r>
              <a:rPr sz="3200" spc="-455" dirty="0">
                <a:solidFill>
                  <a:srgbClr val="355D7E"/>
                </a:solidFill>
                <a:latin typeface="TFRJAG+Calibri-Light"/>
                <a:cs typeface="TFRJAG+Calibri-Light"/>
              </a:rPr>
              <a:t> </a:t>
            </a:r>
            <a:r>
              <a:rPr sz="3200" spc="-34" dirty="0">
                <a:solidFill>
                  <a:srgbClr val="355D7E"/>
                </a:solidFill>
                <a:latin typeface="TFRJAG+Calibri-Light"/>
                <a:cs typeface="TFRJAG+Calibri-Light"/>
              </a:rPr>
              <a:t>GEM</a:t>
            </a:r>
          </a:p>
          <a:p>
            <a:pPr marL="0" marR="0">
              <a:lnSpc>
                <a:spcPts val="3200"/>
              </a:lnSpc>
              <a:spcBef>
                <a:spcPts val="63"/>
              </a:spcBef>
              <a:spcAft>
                <a:spcPts val="0"/>
              </a:spcAft>
            </a:pPr>
            <a:r>
              <a:rPr sz="3200" spc="-52" dirty="0">
                <a:solidFill>
                  <a:srgbClr val="355D7E"/>
                </a:solidFill>
                <a:latin typeface="TFRJAG+Calibri-Light"/>
                <a:cs typeface="TFRJAG+Calibri-Light"/>
              </a:rPr>
              <a:t>(Global</a:t>
            </a:r>
            <a:r>
              <a:rPr sz="32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 </a:t>
            </a:r>
            <a:r>
              <a:rPr sz="3200" spc="-51" dirty="0">
                <a:solidFill>
                  <a:srgbClr val="355D7E"/>
                </a:solidFill>
                <a:latin typeface="TFRJAG+Calibri-Light"/>
                <a:cs typeface="TFRJAG+Calibri-Light"/>
              </a:rPr>
              <a:t>Entrepreneurship</a:t>
            </a:r>
            <a:r>
              <a:rPr sz="32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 </a:t>
            </a:r>
            <a:r>
              <a:rPr sz="3200" spc="-72" dirty="0">
                <a:solidFill>
                  <a:srgbClr val="355D7E"/>
                </a:solidFill>
                <a:latin typeface="TFRJAG+Calibri-Light"/>
                <a:cs typeface="TFRJAG+Calibri-Light"/>
              </a:rPr>
              <a:t>Monitor)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7503" y="1527682"/>
            <a:ext cx="8999659" cy="277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31"/>
              </a:lnSpc>
              <a:spcBef>
                <a:spcPts val="0"/>
              </a:spcBef>
              <a:spcAft>
                <a:spcPts val="0"/>
              </a:spcAft>
            </a:pPr>
            <a:r>
              <a:rPr sz="1650" dirty="0">
                <a:solidFill>
                  <a:srgbClr val="94B6D2"/>
                </a:solidFill>
                <a:latin typeface="OMFSGB+Wingdings-Regular"/>
                <a:cs typeface="OMFSGB+Wingdings-Regular"/>
              </a:rPr>
              <a:t></a:t>
            </a:r>
            <a:r>
              <a:rPr sz="1650" spc="-49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GEM:</a:t>
            </a:r>
            <a:r>
              <a:rPr sz="1600" spc="-3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διεθνής</a:t>
            </a:r>
            <a:r>
              <a:rPr sz="1600" spc="-38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ερευνητική</a:t>
            </a:r>
            <a:r>
              <a:rPr sz="1600" spc="-3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κοινοπραξία</a:t>
            </a:r>
            <a:r>
              <a:rPr sz="1600" spc="-3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από</a:t>
            </a:r>
            <a:r>
              <a:rPr sz="1600" spc="-3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ερευνητικά</a:t>
            </a:r>
            <a:r>
              <a:rPr sz="1600" spc="-3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ινστιτούτα</a:t>
            </a:r>
            <a:r>
              <a:rPr sz="1600" spc="-3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και</a:t>
            </a:r>
            <a:r>
              <a:rPr sz="1600" spc="-3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πανεπιστήμια</a:t>
            </a:r>
            <a:r>
              <a:rPr sz="1600" spc="-3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από</a:t>
            </a:r>
            <a:r>
              <a:rPr sz="1600" spc="-3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όλο</a:t>
            </a:r>
            <a:r>
              <a:rPr sz="1600" spc="-3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τον</a:t>
            </a:r>
            <a:r>
              <a:rPr sz="1600" spc="-38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κόσμο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8943" y="1893852"/>
            <a:ext cx="3482338" cy="241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που</a:t>
            </a:r>
            <a:r>
              <a:rPr sz="1600" spc="-3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ξεκίνησε</a:t>
            </a:r>
            <a:r>
              <a:rPr sz="1600" spc="-3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το</a:t>
            </a:r>
            <a:r>
              <a:rPr sz="1600" spc="-38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1999:</a:t>
            </a:r>
            <a:r>
              <a:rPr sz="1600" spc="-3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47</a:t>
            </a:r>
            <a:r>
              <a:rPr sz="1600" spc="-3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χώρες</a:t>
            </a:r>
            <a:r>
              <a:rPr sz="1600" spc="-3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το</a:t>
            </a:r>
            <a:r>
              <a:rPr sz="1600" spc="-38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2021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7503" y="2365882"/>
            <a:ext cx="1450825" cy="277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31"/>
              </a:lnSpc>
              <a:spcBef>
                <a:spcPts val="0"/>
              </a:spcBef>
              <a:spcAft>
                <a:spcPts val="0"/>
              </a:spcAft>
            </a:pPr>
            <a:r>
              <a:rPr sz="1650" dirty="0">
                <a:solidFill>
                  <a:srgbClr val="94B6D2"/>
                </a:solidFill>
                <a:latin typeface="OMFSGB+Wingdings-Regular"/>
                <a:cs typeface="OMFSGB+Wingdings-Regular"/>
              </a:rPr>
              <a:t>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Στόχοι</a:t>
            </a:r>
            <a:r>
              <a:rPr sz="1600" spc="-38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έργου: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81823" y="2778089"/>
            <a:ext cx="8178017" cy="5762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50"/>
              </a:lnSpc>
              <a:spcBef>
                <a:spcPts val="50"/>
              </a:spcBef>
              <a:spcAft>
                <a:spcPts val="0"/>
              </a:spcAft>
            </a:pPr>
            <a:r>
              <a:rPr sz="1650" dirty="0">
                <a:solidFill>
                  <a:srgbClr val="94B6D2"/>
                </a:solidFill>
                <a:latin typeface="Calibri"/>
                <a:cs typeface="Calibri"/>
              </a:rPr>
              <a:t>1.</a:t>
            </a:r>
            <a:r>
              <a:rPr sz="1650" spc="1172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Να</a:t>
            </a:r>
            <a:r>
              <a:rPr sz="1600" spc="-3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μετρήσει</a:t>
            </a:r>
            <a:r>
              <a:rPr sz="1600" spc="-3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το</a:t>
            </a:r>
            <a:r>
              <a:rPr sz="1600" spc="-38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επίπεδο</a:t>
            </a:r>
            <a:r>
              <a:rPr sz="1600" spc="-3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επιχειρηματικότητας</a:t>
            </a:r>
            <a:r>
              <a:rPr sz="1600" spc="-38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σε</a:t>
            </a:r>
            <a:r>
              <a:rPr sz="1600" spc="-3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μια</a:t>
            </a:r>
            <a:r>
              <a:rPr sz="1600" spc="-3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χώρα</a:t>
            </a:r>
            <a:r>
              <a:rPr sz="1600" spc="-3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και</a:t>
            </a:r>
            <a:r>
              <a:rPr sz="1600" spc="-3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να</a:t>
            </a:r>
            <a:r>
              <a:rPr sz="1600" spc="-3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εξηγήσει</a:t>
            </a:r>
            <a:r>
              <a:rPr sz="1600" spc="-3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τις</a:t>
            </a:r>
            <a:r>
              <a:rPr sz="1600" spc="-38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διαφορές</a:t>
            </a:r>
            <a:r>
              <a:rPr sz="1600" spc="-38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που</a:t>
            </a:r>
          </a:p>
          <a:p>
            <a:pPr marL="359999" marR="0">
              <a:lnSpc>
                <a:spcPts val="1600"/>
              </a:lnSpc>
              <a:spcBef>
                <a:spcPts val="937"/>
              </a:spcBef>
              <a:spcAft>
                <a:spcPts val="0"/>
              </a:spcAft>
            </a:pP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εμφανίζονται</a:t>
            </a:r>
            <a:r>
              <a:rPr sz="1600" spc="-3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ανάμεσα</a:t>
            </a:r>
            <a:r>
              <a:rPr sz="1600" spc="-3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στις</a:t>
            </a:r>
            <a:r>
              <a:rPr sz="1600" spc="-38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εξεταζόμενες</a:t>
            </a:r>
            <a:r>
              <a:rPr sz="1600" spc="-38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χώρες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81823" y="3514689"/>
            <a:ext cx="8648606" cy="654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50"/>
              </a:lnSpc>
              <a:spcBef>
                <a:spcPts val="50"/>
              </a:spcBef>
              <a:spcAft>
                <a:spcPts val="0"/>
              </a:spcAft>
            </a:pPr>
            <a:r>
              <a:rPr sz="1650" dirty="0">
                <a:solidFill>
                  <a:srgbClr val="94B6D2"/>
                </a:solidFill>
                <a:latin typeface="Calibri"/>
                <a:cs typeface="Calibri"/>
              </a:rPr>
              <a:t>2.</a:t>
            </a:r>
            <a:r>
              <a:rPr sz="1650" spc="1172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Να</a:t>
            </a:r>
            <a:r>
              <a:rPr sz="1600" spc="-3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αποκαλύψει</a:t>
            </a:r>
            <a:r>
              <a:rPr sz="1600" spc="-3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τους</a:t>
            </a:r>
            <a:r>
              <a:rPr sz="1600" spc="-38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παράγοντες</a:t>
            </a:r>
            <a:r>
              <a:rPr sz="1600" spc="-38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που</a:t>
            </a:r>
            <a:r>
              <a:rPr sz="1600" spc="-3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οδηγούν</a:t>
            </a:r>
            <a:r>
              <a:rPr sz="1600" spc="-38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σε</a:t>
            </a:r>
            <a:r>
              <a:rPr sz="1600" spc="-3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ικανοποιητικά</a:t>
            </a:r>
            <a:r>
              <a:rPr sz="1600" spc="-3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επίπεδα</a:t>
            </a:r>
            <a:r>
              <a:rPr sz="1600" spc="-3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επιχειρηματικότητας</a:t>
            </a:r>
          </a:p>
          <a:p>
            <a:pPr marL="0" marR="0">
              <a:lnSpc>
                <a:spcPts val="1650"/>
              </a:lnSpc>
              <a:spcBef>
                <a:spcPts val="1500"/>
              </a:spcBef>
              <a:spcAft>
                <a:spcPts val="0"/>
              </a:spcAft>
            </a:pPr>
            <a:r>
              <a:rPr sz="1650" dirty="0">
                <a:solidFill>
                  <a:srgbClr val="94B6D2"/>
                </a:solidFill>
                <a:latin typeface="Calibri"/>
                <a:cs typeface="Calibri"/>
              </a:rPr>
              <a:t>3.</a:t>
            </a:r>
            <a:r>
              <a:rPr sz="1650" spc="1172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Να</a:t>
            </a:r>
            <a:r>
              <a:rPr sz="1600" spc="-3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προτείνει</a:t>
            </a:r>
            <a:r>
              <a:rPr sz="1600" spc="-3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πολιτικές</a:t>
            </a:r>
            <a:r>
              <a:rPr sz="1600" spc="-38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που</a:t>
            </a:r>
            <a:r>
              <a:rPr sz="1600" spc="-3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μπορούν</a:t>
            </a:r>
            <a:r>
              <a:rPr sz="1600" spc="-38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να</a:t>
            </a:r>
            <a:r>
              <a:rPr sz="1600" spc="-3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ενισχύσουν</a:t>
            </a:r>
            <a:r>
              <a:rPr sz="1600" spc="-38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τα</a:t>
            </a:r>
            <a:r>
              <a:rPr sz="1600" spc="-38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επίπεδα</a:t>
            </a:r>
            <a:r>
              <a:rPr sz="1600" spc="-3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επιχειρηματικότητας</a:t>
            </a:r>
            <a:r>
              <a:rPr sz="1600" spc="-38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σε</a:t>
            </a:r>
            <a:r>
              <a:rPr sz="1600" spc="-3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μια</a:t>
            </a:r>
            <a:r>
              <a:rPr sz="1600" spc="-3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χώρα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7503" y="4423282"/>
            <a:ext cx="6369923" cy="277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31"/>
              </a:lnSpc>
              <a:spcBef>
                <a:spcPts val="0"/>
              </a:spcBef>
              <a:spcAft>
                <a:spcPts val="0"/>
              </a:spcAft>
            </a:pPr>
            <a:r>
              <a:rPr sz="1650" dirty="0">
                <a:solidFill>
                  <a:srgbClr val="94B6D2"/>
                </a:solidFill>
                <a:latin typeface="OMFSGB+Wingdings-Regular"/>
                <a:cs typeface="OMFSGB+Wingdings-Regular"/>
              </a:rPr>
              <a:t>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Η</a:t>
            </a:r>
            <a:r>
              <a:rPr sz="1600" spc="-3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Ελλάδα</a:t>
            </a:r>
            <a:r>
              <a:rPr sz="1600" spc="-3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συμμετέχει</a:t>
            </a:r>
            <a:r>
              <a:rPr sz="1600" spc="-3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για</a:t>
            </a:r>
            <a:r>
              <a:rPr sz="1600" spc="-38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404040"/>
                </a:solidFill>
                <a:latin typeface="Calibri"/>
                <a:cs typeface="Calibri"/>
              </a:rPr>
              <a:t>19η</a:t>
            </a:r>
            <a:r>
              <a:rPr sz="16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συνεχή</a:t>
            </a:r>
            <a:r>
              <a:rPr sz="1600" spc="-3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χρονιά</a:t>
            </a:r>
            <a:r>
              <a:rPr sz="1600" spc="-3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από</a:t>
            </a:r>
            <a:r>
              <a:rPr sz="1600" spc="-3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το</a:t>
            </a:r>
            <a:r>
              <a:rPr sz="1600" spc="-38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2003</a:t>
            </a:r>
            <a:r>
              <a:rPr sz="1600" spc="-3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μέσω</a:t>
            </a:r>
            <a:r>
              <a:rPr sz="1600" spc="-3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του</a:t>
            </a:r>
            <a:r>
              <a:rPr sz="1600" spc="-38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ΙΟΒΕ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08671" y="4835489"/>
            <a:ext cx="8648987" cy="9064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50"/>
              </a:lnSpc>
              <a:spcBef>
                <a:spcPts val="50"/>
              </a:spcBef>
              <a:spcAft>
                <a:spcPts val="0"/>
              </a:spcAft>
            </a:pPr>
            <a:r>
              <a:rPr sz="1650" dirty="0">
                <a:solidFill>
                  <a:srgbClr val="94B6D2"/>
                </a:solidFill>
                <a:latin typeface="Calibri"/>
                <a:cs typeface="Calibri"/>
              </a:rPr>
              <a:t>◦</a:t>
            </a:r>
            <a:r>
              <a:rPr sz="1650" spc="442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Συστηματικότητα</a:t>
            </a:r>
            <a:r>
              <a:rPr sz="1600" spc="-3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και</a:t>
            </a:r>
            <a:r>
              <a:rPr sz="1600" spc="-3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επαναληπτικότητα</a:t>
            </a:r>
            <a:r>
              <a:rPr sz="1600" spc="-3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έρευνας:</a:t>
            </a:r>
            <a:r>
              <a:rPr sz="1600" spc="-3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ευρεία</a:t>
            </a:r>
            <a:r>
              <a:rPr sz="1600" spc="-3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χρονοσειρά</a:t>
            </a:r>
            <a:r>
              <a:rPr sz="1600" spc="6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που</a:t>
            </a:r>
            <a:r>
              <a:rPr sz="1600" spc="-3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επιτρέπει</a:t>
            </a:r>
            <a:r>
              <a:rPr sz="1600" spc="-3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να</a:t>
            </a:r>
            <a:r>
              <a:rPr sz="1600" spc="-3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διερευνηθεί</a:t>
            </a:r>
          </a:p>
          <a:p>
            <a:pPr marL="182879" marR="0">
              <a:lnSpc>
                <a:spcPts val="1600"/>
              </a:lnSpc>
              <a:spcBef>
                <a:spcPts val="937"/>
              </a:spcBef>
              <a:spcAft>
                <a:spcPts val="0"/>
              </a:spcAft>
            </a:pP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δυναμικά</a:t>
            </a:r>
            <a:r>
              <a:rPr sz="1600" spc="-3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και</a:t>
            </a:r>
            <a:r>
              <a:rPr sz="1600" spc="-3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με</a:t>
            </a:r>
            <a:r>
              <a:rPr sz="1600" spc="-3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ομογενοποιημένους</a:t>
            </a:r>
            <a:r>
              <a:rPr sz="1600" spc="-38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δείκτες</a:t>
            </a:r>
            <a:r>
              <a:rPr sz="1600" spc="-38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ο</a:t>
            </a:r>
            <a:r>
              <a:rPr sz="1600" spc="-38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τρόπος</a:t>
            </a:r>
            <a:r>
              <a:rPr sz="1600" spc="-38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με</a:t>
            </a:r>
            <a:r>
              <a:rPr sz="1600" spc="-3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τον</a:t>
            </a:r>
            <a:r>
              <a:rPr sz="1600" spc="-38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οποίο</a:t>
            </a:r>
            <a:r>
              <a:rPr sz="1600" spc="-3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εξελίσσονται</a:t>
            </a:r>
            <a:r>
              <a:rPr sz="1600" spc="-3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διάφορες</a:t>
            </a:r>
            <a:r>
              <a:rPr sz="1600" spc="-38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πτυχές</a:t>
            </a:r>
          </a:p>
          <a:p>
            <a:pPr marL="182879" marR="0">
              <a:lnSpc>
                <a:spcPts val="1600"/>
              </a:lnSpc>
              <a:spcBef>
                <a:spcPts val="1000"/>
              </a:spcBef>
              <a:spcAft>
                <a:spcPts val="0"/>
              </a:spcAft>
            </a:pP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της</a:t>
            </a:r>
            <a:r>
              <a:rPr sz="1600" spc="-38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επιχειρηματικής</a:t>
            </a:r>
            <a:r>
              <a:rPr sz="1600" spc="-38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δραστηριότητας,</a:t>
            </a:r>
            <a:r>
              <a:rPr sz="1600" spc="-38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λαμβάνοντας</a:t>
            </a:r>
            <a:r>
              <a:rPr sz="1600" spc="-38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υπόψη</a:t>
            </a:r>
            <a:r>
              <a:rPr sz="1600" spc="-3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εθνικές</a:t>
            </a:r>
            <a:r>
              <a:rPr sz="1600" spc="-3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ιδιαιτερότητες.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63040" y="409451"/>
            <a:ext cx="6360743" cy="7564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sz="28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Υψηλή</a:t>
            </a:r>
            <a:r>
              <a:rPr sz="2800" spc="-49" dirty="0">
                <a:solidFill>
                  <a:srgbClr val="355D7E"/>
                </a:solidFill>
                <a:latin typeface="TFRJAG+Calibri-Light"/>
                <a:cs typeface="TFRJAG+Calibri-Light"/>
              </a:rPr>
              <a:t> </a:t>
            </a:r>
            <a:r>
              <a:rPr sz="28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επίδοση</a:t>
            </a:r>
            <a:r>
              <a:rPr sz="2800" spc="-49" dirty="0">
                <a:solidFill>
                  <a:srgbClr val="355D7E"/>
                </a:solidFill>
                <a:latin typeface="TFRJAG+Calibri-Light"/>
                <a:cs typeface="TFRJAG+Calibri-Light"/>
              </a:rPr>
              <a:t> </a:t>
            </a:r>
            <a:r>
              <a:rPr sz="2800" spc="-52" dirty="0">
                <a:solidFill>
                  <a:srgbClr val="355D7E"/>
                </a:solidFill>
                <a:latin typeface="TFRJAG+Calibri-Light"/>
                <a:cs typeface="TFRJAG+Calibri-Light"/>
              </a:rPr>
              <a:t>σε</a:t>
            </a:r>
            <a:r>
              <a:rPr sz="2800" spc="-49" dirty="0">
                <a:solidFill>
                  <a:srgbClr val="355D7E"/>
                </a:solidFill>
                <a:latin typeface="TFRJAG+Calibri-Light"/>
                <a:cs typeface="TFRJAG+Calibri-Light"/>
              </a:rPr>
              <a:t> </a:t>
            </a:r>
            <a:r>
              <a:rPr sz="28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καινοτομία προϊόντων </a:t>
            </a:r>
            <a:r>
              <a:rPr sz="2800" spc="-51" dirty="0">
                <a:solidFill>
                  <a:srgbClr val="355D7E"/>
                </a:solidFill>
                <a:latin typeface="TFRJAG+Calibri-Light"/>
                <a:cs typeface="TFRJAG+Calibri-Light"/>
              </a:rPr>
              <a:t>και</a:t>
            </a:r>
          </a:p>
          <a:p>
            <a:pPr marL="0" marR="0">
              <a:lnSpc>
                <a:spcPts val="2800"/>
              </a:lnSpc>
              <a:spcBef>
                <a:spcPts val="56"/>
              </a:spcBef>
              <a:spcAft>
                <a:spcPts val="0"/>
              </a:spcAft>
            </a:pPr>
            <a:r>
              <a:rPr sz="28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διαδικασιών </a:t>
            </a:r>
            <a:r>
              <a:rPr sz="2800" spc="-52" dirty="0">
                <a:solidFill>
                  <a:srgbClr val="355D7E"/>
                </a:solidFill>
                <a:latin typeface="TFRJAG+Calibri-Light"/>
                <a:cs typeface="TFRJAG+Calibri-Light"/>
              </a:rPr>
              <a:t>σε</a:t>
            </a:r>
            <a:r>
              <a:rPr sz="2800" spc="-49" dirty="0">
                <a:solidFill>
                  <a:srgbClr val="355D7E"/>
                </a:solidFill>
                <a:latin typeface="TFRJAG+Calibri-Light"/>
                <a:cs typeface="TFRJAG+Calibri-Light"/>
              </a:rPr>
              <a:t> </a:t>
            </a:r>
            <a:r>
              <a:rPr sz="28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εθνικό επίπεδο…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13048" y="1513759"/>
            <a:ext cx="4637272" cy="241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Νέα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προϊόντα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ή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διαδικασίες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σε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εθνικό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επίπεδο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(2021)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7712" y="1771954"/>
            <a:ext cx="349969" cy="30350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40%</a:t>
            </a:r>
          </a:p>
          <a:p>
            <a:pPr marL="0" marR="0">
              <a:lnSpc>
                <a:spcPts val="900"/>
              </a:lnSpc>
              <a:spcBef>
                <a:spcPts val="2342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35%</a:t>
            </a:r>
          </a:p>
          <a:p>
            <a:pPr marL="0" marR="0">
              <a:lnSpc>
                <a:spcPts val="900"/>
              </a:lnSpc>
              <a:spcBef>
                <a:spcPts val="2392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30%</a:t>
            </a:r>
          </a:p>
          <a:p>
            <a:pPr marL="0" marR="0">
              <a:lnSpc>
                <a:spcPts val="900"/>
              </a:lnSpc>
              <a:spcBef>
                <a:spcPts val="2342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25%</a:t>
            </a:r>
          </a:p>
          <a:p>
            <a:pPr marL="0" marR="0">
              <a:lnSpc>
                <a:spcPts val="900"/>
              </a:lnSpc>
              <a:spcBef>
                <a:spcPts val="2392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20%</a:t>
            </a:r>
          </a:p>
          <a:p>
            <a:pPr marL="0" marR="0">
              <a:lnSpc>
                <a:spcPts val="900"/>
              </a:lnSpc>
              <a:spcBef>
                <a:spcPts val="2342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15%</a:t>
            </a:r>
          </a:p>
          <a:p>
            <a:pPr marL="0" marR="0">
              <a:lnSpc>
                <a:spcPts val="900"/>
              </a:lnSpc>
              <a:spcBef>
                <a:spcPts val="2392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10%</a:t>
            </a:r>
          </a:p>
          <a:p>
            <a:pPr marL="53975" marR="0">
              <a:lnSpc>
                <a:spcPts val="900"/>
              </a:lnSpc>
              <a:spcBef>
                <a:spcPts val="2342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5%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31245" y="3285289"/>
            <a:ext cx="43675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19.9%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402470" y="3469771"/>
            <a:ext cx="43675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17.7%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01687" y="5066461"/>
            <a:ext cx="292037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0%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41825" y="6277008"/>
            <a:ext cx="2309149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Πηγή: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GEM,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Επεξεργασία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στοιχείων: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ΙΟΒΕ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41825" y="6452868"/>
            <a:ext cx="5609418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Ομάδα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Α: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Χώρες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υψηλού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εισοδήματος,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Ομάδα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Β: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μεσαίου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εισοδήματος,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Ομάδα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Γ: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χαμηλού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εισοδήματος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91032" y="617164"/>
            <a:ext cx="7607016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sz="2800" spc="-51" dirty="0">
                <a:solidFill>
                  <a:srgbClr val="355D7E"/>
                </a:solidFill>
                <a:latin typeface="TFRJAG+Calibri-Light"/>
                <a:cs typeface="TFRJAG+Calibri-Light"/>
              </a:rPr>
              <a:t>Αλλά</a:t>
            </a:r>
            <a:r>
              <a:rPr sz="2800" spc="-49" dirty="0">
                <a:solidFill>
                  <a:srgbClr val="355D7E"/>
                </a:solidFill>
                <a:latin typeface="TFRJAG+Calibri-Light"/>
                <a:cs typeface="TFRJAG+Calibri-Light"/>
              </a:rPr>
              <a:t> </a:t>
            </a:r>
            <a:r>
              <a:rPr sz="2800" spc="-51" dirty="0">
                <a:solidFill>
                  <a:srgbClr val="355D7E"/>
                </a:solidFill>
                <a:latin typeface="TFRJAG+Calibri-Light"/>
                <a:cs typeface="TFRJAG+Calibri-Light"/>
              </a:rPr>
              <a:t>και</a:t>
            </a:r>
            <a:r>
              <a:rPr sz="2800" spc="-49" dirty="0">
                <a:solidFill>
                  <a:srgbClr val="355D7E"/>
                </a:solidFill>
                <a:latin typeface="TFRJAG+Calibri-Light"/>
                <a:cs typeface="TFRJAG+Calibri-Light"/>
              </a:rPr>
              <a:t> </a:t>
            </a:r>
            <a:r>
              <a:rPr sz="2800" spc="-51" dirty="0">
                <a:solidFill>
                  <a:srgbClr val="355D7E"/>
                </a:solidFill>
                <a:latin typeface="TFRJAG+Calibri-Light"/>
                <a:cs typeface="TFRJAG+Calibri-Light"/>
              </a:rPr>
              <a:t>σχετικά</a:t>
            </a:r>
            <a:r>
              <a:rPr sz="2800" spc="-49" dirty="0">
                <a:solidFill>
                  <a:srgbClr val="355D7E"/>
                </a:solidFill>
                <a:latin typeface="TFRJAG+Calibri-Light"/>
                <a:cs typeface="TFRJAG+Calibri-Light"/>
              </a:rPr>
              <a:t> </a:t>
            </a:r>
            <a:r>
              <a:rPr sz="2800" spc="-51" dirty="0">
                <a:solidFill>
                  <a:srgbClr val="355D7E"/>
                </a:solidFill>
                <a:latin typeface="TFRJAG+Calibri-Light"/>
                <a:cs typeface="TFRJAG+Calibri-Light"/>
              </a:rPr>
              <a:t>καλή</a:t>
            </a:r>
            <a:r>
              <a:rPr sz="2800" spc="-49" dirty="0">
                <a:solidFill>
                  <a:srgbClr val="355D7E"/>
                </a:solidFill>
                <a:latin typeface="TFRJAG+Calibri-Light"/>
                <a:cs typeface="TFRJAG+Calibri-Light"/>
              </a:rPr>
              <a:t> </a:t>
            </a:r>
            <a:r>
              <a:rPr sz="28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επίδοση</a:t>
            </a:r>
            <a:r>
              <a:rPr sz="2800" spc="-49" dirty="0">
                <a:solidFill>
                  <a:srgbClr val="355D7E"/>
                </a:solidFill>
                <a:latin typeface="TFRJAG+Calibri-Light"/>
                <a:cs typeface="TFRJAG+Calibri-Light"/>
              </a:rPr>
              <a:t> </a:t>
            </a:r>
            <a:r>
              <a:rPr sz="2800" spc="-52" dirty="0">
                <a:solidFill>
                  <a:srgbClr val="355D7E"/>
                </a:solidFill>
                <a:latin typeface="TFRJAG+Calibri-Light"/>
                <a:cs typeface="TFRJAG+Calibri-Light"/>
              </a:rPr>
              <a:t>σε</a:t>
            </a:r>
            <a:r>
              <a:rPr sz="2800" spc="-49" dirty="0">
                <a:solidFill>
                  <a:srgbClr val="355D7E"/>
                </a:solidFill>
                <a:latin typeface="TFRJAG+Calibri-Light"/>
                <a:cs typeface="TFRJAG+Calibri-Light"/>
              </a:rPr>
              <a:t> </a:t>
            </a:r>
            <a:r>
              <a:rPr sz="28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παγκόσμιο επίπεδο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85915" y="1616402"/>
            <a:ext cx="4990434" cy="241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Νέα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προϊόντα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ή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διαδικασίες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σε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παγκόσμιο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επίπεδο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(2021)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55723" y="1988551"/>
            <a:ext cx="349969" cy="11243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12%</a:t>
            </a:r>
          </a:p>
          <a:p>
            <a:pPr marL="0" marR="0">
              <a:lnSpc>
                <a:spcPts val="900"/>
              </a:lnSpc>
              <a:spcBef>
                <a:spcPts val="2926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10%</a:t>
            </a:r>
          </a:p>
          <a:p>
            <a:pPr marL="53975" marR="0">
              <a:lnSpc>
                <a:spcPts val="900"/>
              </a:lnSpc>
              <a:spcBef>
                <a:spcPts val="2976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8%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09698" y="3446535"/>
            <a:ext cx="292037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6%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491826" y="3518190"/>
            <a:ext cx="757411" cy="313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4.5%</a:t>
            </a:r>
          </a:p>
          <a:p>
            <a:pPr marL="378829" marR="0">
              <a:lnSpc>
                <a:spcPts val="900"/>
              </a:lnSpc>
              <a:spcBef>
                <a:spcPts val="368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4.5%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09698" y="3932530"/>
            <a:ext cx="292037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4%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09698" y="4418525"/>
            <a:ext cx="292037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2%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09698" y="4904520"/>
            <a:ext cx="292037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0%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53633" y="6287782"/>
            <a:ext cx="2309149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Πηγή: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GEM,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Επεξεργασία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στοιχείων: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ΙΟΒΕ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42959" y="6527658"/>
            <a:ext cx="5609418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Ομάδα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Α: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Χώρες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υψηλού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εισοδήματος,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Ομάδα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Β: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μεσαίου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εισοδήματος,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Ομάδα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Γ: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χαμηλού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εισοδήματος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66165" y="599241"/>
            <a:ext cx="6734171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sz="2800" spc="-51" dirty="0">
                <a:solidFill>
                  <a:srgbClr val="355D7E"/>
                </a:solidFill>
                <a:latin typeface="TFRJAG+Calibri-Light"/>
                <a:cs typeface="TFRJAG+Calibri-Light"/>
              </a:rPr>
              <a:t>Ενίσχυση</a:t>
            </a:r>
            <a:r>
              <a:rPr sz="2800" spc="-49" dirty="0">
                <a:solidFill>
                  <a:srgbClr val="355D7E"/>
                </a:solidFill>
                <a:latin typeface="TFRJAG+Calibri-Light"/>
                <a:cs typeface="TFRJAG+Calibri-Light"/>
              </a:rPr>
              <a:t> </a:t>
            </a:r>
            <a:r>
              <a:rPr sz="28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των όρων απασχόλησης…στην έναρξη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6976" y="1359510"/>
            <a:ext cx="8326159" cy="541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…λιγότερα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μεν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νέα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εγχειρήματα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αλλά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προσφέρουν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περισσότερες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θέσεις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εργασίας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πλην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των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ιδρυτών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κατά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την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έναρξη</a:t>
            </a:r>
            <a:r>
              <a:rPr sz="1800" spc="-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λειτουργίας.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9791" y="2020518"/>
            <a:ext cx="464678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100%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510533" y="2085100"/>
            <a:ext cx="830059" cy="2015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5.1%</a:t>
            </a:r>
            <a:r>
              <a:rPr sz="1100" spc="70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6.7%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312963" y="2074556"/>
            <a:ext cx="42913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4.3%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02024" y="2100916"/>
            <a:ext cx="42913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6.1%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714179" y="2116732"/>
            <a:ext cx="42913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7.5%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69902" y="2152319"/>
            <a:ext cx="499944" cy="1012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10.0%</a:t>
            </a:r>
          </a:p>
          <a:p>
            <a:pPr marL="0" marR="0">
              <a:lnSpc>
                <a:spcPts val="1100"/>
              </a:lnSpc>
              <a:spcBef>
                <a:spcPts val="5469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53.3%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273548" y="2162863"/>
            <a:ext cx="49994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10.8%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516610" y="2140456"/>
            <a:ext cx="42913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9.1%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319041" y="2164181"/>
            <a:ext cx="42913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9.3%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471117" y="2186587"/>
            <a:ext cx="49994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12.6%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075980" y="2201085"/>
            <a:ext cx="49994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13.5%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082057" y="2174725"/>
            <a:ext cx="49994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11.7%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872333" y="2220855"/>
            <a:ext cx="499944" cy="2413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15.2%</a:t>
            </a:r>
          </a:p>
          <a:p>
            <a:pPr marL="0" marR="0">
              <a:lnSpc>
                <a:spcPts val="1100"/>
              </a:lnSpc>
              <a:spcBef>
                <a:spcPts val="770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69.6%</a:t>
            </a:r>
          </a:p>
          <a:p>
            <a:pPr marL="0" marR="0">
              <a:lnSpc>
                <a:spcPts val="1100"/>
              </a:lnSpc>
              <a:spcBef>
                <a:spcPts val="770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15.2%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674764" y="2235353"/>
            <a:ext cx="49994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16.3%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917825" y="2228763"/>
            <a:ext cx="42913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5.8%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75197" y="2284119"/>
            <a:ext cx="393873" cy="2550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90%</a:t>
            </a:r>
          </a:p>
          <a:p>
            <a:pPr marL="0" marR="0">
              <a:lnSpc>
                <a:spcPts val="1100"/>
              </a:lnSpc>
              <a:spcBef>
                <a:spcPts val="975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80%</a:t>
            </a:r>
          </a:p>
          <a:p>
            <a:pPr marL="0" marR="0">
              <a:lnSpc>
                <a:spcPts val="1100"/>
              </a:lnSpc>
              <a:spcBef>
                <a:spcPts val="975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70%</a:t>
            </a:r>
          </a:p>
          <a:p>
            <a:pPr marL="0" marR="0">
              <a:lnSpc>
                <a:spcPts val="1100"/>
              </a:lnSpc>
              <a:spcBef>
                <a:spcPts val="925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60%</a:t>
            </a:r>
          </a:p>
          <a:p>
            <a:pPr marL="0" marR="0">
              <a:lnSpc>
                <a:spcPts val="1100"/>
              </a:lnSpc>
              <a:spcBef>
                <a:spcPts val="975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50%</a:t>
            </a:r>
          </a:p>
          <a:p>
            <a:pPr marL="0" marR="0">
              <a:lnSpc>
                <a:spcPts val="1100"/>
              </a:lnSpc>
              <a:spcBef>
                <a:spcPts val="975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40%</a:t>
            </a:r>
          </a:p>
          <a:p>
            <a:pPr marL="0" marR="0">
              <a:lnSpc>
                <a:spcPts val="1100"/>
              </a:lnSpc>
              <a:spcBef>
                <a:spcPts val="975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30%</a:t>
            </a:r>
          </a:p>
          <a:p>
            <a:pPr marL="0" marR="0">
              <a:lnSpc>
                <a:spcPts val="1100"/>
              </a:lnSpc>
              <a:spcBef>
                <a:spcPts val="925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20%</a:t>
            </a:r>
          </a:p>
          <a:p>
            <a:pPr marL="0" marR="0">
              <a:lnSpc>
                <a:spcPts val="1100"/>
              </a:lnSpc>
              <a:spcBef>
                <a:spcPts val="975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10%</a:t>
            </a:r>
          </a:p>
          <a:p>
            <a:pPr marL="69056" marR="0">
              <a:lnSpc>
                <a:spcPts val="1100"/>
              </a:lnSpc>
              <a:spcBef>
                <a:spcPts val="975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0%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686918" y="2328060"/>
            <a:ext cx="49994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14.5%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7799716" y="2574555"/>
            <a:ext cx="1253586" cy="728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611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Το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87%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(από</a:t>
            </a:r>
          </a:p>
          <a:p>
            <a:pPr marL="0" marR="0">
              <a:lnSpc>
                <a:spcPts val="1600"/>
              </a:lnSpc>
              <a:spcBef>
                <a:spcPts val="319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67%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το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2020)</a:t>
            </a:r>
          </a:p>
          <a:p>
            <a:pPr marL="111373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απασχολεί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477195" y="2853499"/>
            <a:ext cx="900748" cy="3372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53.2%</a:t>
            </a:r>
          </a:p>
          <a:p>
            <a:pPr marL="401215" marR="0">
              <a:lnSpc>
                <a:spcPts val="1100"/>
              </a:lnSpc>
              <a:spcBef>
                <a:spcPts val="155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61.9%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471117" y="2879859"/>
            <a:ext cx="49994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40.0%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79626" y="2958940"/>
            <a:ext cx="49994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62.8%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075980" y="3019568"/>
            <a:ext cx="49994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48.6%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680841" y="3023522"/>
            <a:ext cx="49994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61.3%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6285703" y="3032748"/>
            <a:ext cx="49994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56.6%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668686" y="3041974"/>
            <a:ext cx="49994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65.3%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483273" y="3150051"/>
            <a:ext cx="49994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67.5%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2273548" y="3243630"/>
            <a:ext cx="900748" cy="1830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71.6%</a:t>
            </a:r>
            <a:r>
              <a:rPr sz="1100" spc="151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60.2%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082057" y="3243630"/>
            <a:ext cx="49994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69.4%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5884488" y="3284488"/>
            <a:ext cx="49994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74.3%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7818071" y="3306075"/>
            <a:ext cx="1226593" cy="728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έστω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και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ένα</a:t>
            </a:r>
          </a:p>
          <a:p>
            <a:pPr marL="50502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άτομο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πλην</a:t>
            </a:r>
          </a:p>
          <a:p>
            <a:pPr marL="13890" marR="0">
              <a:lnSpc>
                <a:spcPts val="1600"/>
              </a:lnSpc>
              <a:spcBef>
                <a:spcPts val="319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των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ιδρυτών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6686918" y="3422014"/>
            <a:ext cx="499944" cy="1246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68.5%</a:t>
            </a:r>
          </a:p>
          <a:p>
            <a:pPr marL="0" marR="0">
              <a:lnSpc>
                <a:spcPts val="1100"/>
              </a:lnSpc>
              <a:spcBef>
                <a:spcPts val="7316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12.6%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471117" y="4031799"/>
            <a:ext cx="49994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47.4%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3477195" y="4105607"/>
            <a:ext cx="900748" cy="314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41.8%</a:t>
            </a:r>
          </a:p>
          <a:p>
            <a:pPr marL="401215" marR="0">
              <a:lnSpc>
                <a:spcPts val="1079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31.4%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069902" y="4172825"/>
            <a:ext cx="49994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36.7%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3075980" y="4158328"/>
            <a:ext cx="49994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37.8%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4279626" y="4221592"/>
            <a:ext cx="49994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33.0%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6285703" y="4217638"/>
            <a:ext cx="49994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33.3%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4680841" y="4243999"/>
            <a:ext cx="49994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31.3%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668686" y="4279585"/>
            <a:ext cx="49994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28.6%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2674764" y="4346803"/>
            <a:ext cx="49994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23.5%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5483273" y="4348121"/>
            <a:ext cx="49994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23.4%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2273548" y="4424566"/>
            <a:ext cx="49994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17.6%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5082057" y="4407431"/>
            <a:ext cx="49994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18.9%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5884488" y="4460152"/>
            <a:ext cx="49994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14.9%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389477" y="4829255"/>
            <a:ext cx="6764460" cy="787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0958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2006</a:t>
            </a:r>
            <a:r>
              <a:rPr sz="1100" spc="657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2007</a:t>
            </a:r>
            <a:r>
              <a:rPr sz="1100" spc="657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2008</a:t>
            </a:r>
            <a:r>
              <a:rPr sz="1100" spc="657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2009</a:t>
            </a:r>
            <a:r>
              <a:rPr sz="1100" spc="657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2010</a:t>
            </a:r>
            <a:r>
              <a:rPr sz="1100" spc="657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2011</a:t>
            </a:r>
            <a:r>
              <a:rPr sz="1100" spc="657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2012</a:t>
            </a:r>
            <a:r>
              <a:rPr sz="1100" spc="657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2013</a:t>
            </a:r>
            <a:r>
              <a:rPr sz="1100" spc="657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2014</a:t>
            </a:r>
            <a:r>
              <a:rPr sz="1100" spc="657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2015</a:t>
            </a:r>
            <a:r>
              <a:rPr sz="1100" spc="657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2016</a:t>
            </a:r>
            <a:r>
              <a:rPr sz="1100" spc="657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2017</a:t>
            </a:r>
            <a:r>
              <a:rPr sz="1100" spc="657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2018</a:t>
            </a:r>
            <a:r>
              <a:rPr sz="1100" spc="657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2019</a:t>
            </a:r>
            <a:r>
              <a:rPr sz="1100" spc="657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2020</a:t>
            </a:r>
            <a:r>
              <a:rPr sz="1100" spc="657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2021</a:t>
            </a:r>
          </a:p>
          <a:p>
            <a:pPr marL="1734607" marR="0">
              <a:lnSpc>
                <a:spcPts val="1100"/>
              </a:lnSpc>
              <a:spcBef>
                <a:spcPts val="1120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Καμία</a:t>
            </a:r>
            <a:r>
              <a:rPr sz="110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θέση</a:t>
            </a:r>
            <a:r>
              <a:rPr sz="1100" spc="148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1-5</a:t>
            </a:r>
            <a:r>
              <a:rPr sz="1100" spc="-27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θέσεις</a:t>
            </a:r>
            <a:r>
              <a:rPr sz="1100" spc="1494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6-19</a:t>
            </a:r>
            <a:r>
              <a:rPr sz="1100" spc="-27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θέσεις</a:t>
            </a:r>
            <a:r>
              <a:rPr sz="1100" spc="1501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20+</a:t>
            </a:r>
            <a:r>
              <a:rPr sz="110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θέσεις</a:t>
            </a:r>
          </a:p>
          <a:p>
            <a:pPr marL="0" marR="0">
              <a:lnSpc>
                <a:spcPts val="1100"/>
              </a:lnSpc>
              <a:spcBef>
                <a:spcPts val="1479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Πηγή:</a:t>
            </a:r>
            <a:r>
              <a:rPr sz="1100" spc="-2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GEM,</a:t>
            </a:r>
            <a:r>
              <a:rPr sz="11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Επεξεργασία</a:t>
            </a:r>
            <a:r>
              <a:rPr sz="11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στοιχείων:</a:t>
            </a:r>
            <a:r>
              <a:rPr sz="1100" spc="-2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ΙΟΒΕ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213444" y="5761018"/>
            <a:ext cx="8558125" cy="1010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sz="1650" dirty="0">
                <a:solidFill>
                  <a:srgbClr val="000000"/>
                </a:solidFill>
                <a:latin typeface="JUGJNP+ArialMT"/>
                <a:cs typeface="JUGJNP+ArialMT"/>
              </a:rPr>
              <a:t>•</a:t>
            </a:r>
            <a:r>
              <a:rPr sz="1650" spc="12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Υποχωρεί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σε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12,6%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το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ποσοστό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των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ιδρυτών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μοναδικών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εργαζομένων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στο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εγχείρημα</a:t>
            </a:r>
          </a:p>
          <a:p>
            <a:pPr marL="0" marR="0">
              <a:lnSpc>
                <a:spcPts val="1843"/>
              </a:lnSpc>
              <a:spcBef>
                <a:spcPts val="76"/>
              </a:spcBef>
              <a:spcAft>
                <a:spcPts val="0"/>
              </a:spcAft>
            </a:pPr>
            <a:r>
              <a:rPr sz="1650" dirty="0">
                <a:solidFill>
                  <a:srgbClr val="000000"/>
                </a:solidFill>
                <a:latin typeface="JUGJNP+ArialMT"/>
                <a:cs typeface="JUGJNP+ArialMT"/>
              </a:rPr>
              <a:t>•</a:t>
            </a:r>
            <a:r>
              <a:rPr sz="1650" spc="12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Παραμένει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μικρό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το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μέσο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μέγεθος,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όπως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όμως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συμβαίνει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στις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περισσότερες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χώρες</a:t>
            </a:r>
          </a:p>
          <a:p>
            <a:pPr marL="0" marR="0">
              <a:lnSpc>
                <a:spcPts val="1843"/>
              </a:lnSpc>
              <a:spcBef>
                <a:spcPts val="76"/>
              </a:spcBef>
              <a:spcAft>
                <a:spcPts val="0"/>
              </a:spcAft>
            </a:pPr>
            <a:r>
              <a:rPr sz="1650" dirty="0">
                <a:solidFill>
                  <a:srgbClr val="000000"/>
                </a:solidFill>
                <a:latin typeface="JUGJNP+ArialMT"/>
                <a:cs typeface="JUGJNP+ArialMT"/>
              </a:rPr>
              <a:t>•</a:t>
            </a:r>
            <a:r>
              <a:rPr sz="1650" spc="12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Το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4,4%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από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μόλις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0,7%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το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2020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απασχολεί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περισσότερα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από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20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άτομα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κατά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την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έναρξη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του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νέου</a:t>
            </a:r>
          </a:p>
          <a:p>
            <a:pPr marL="285750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εγχειρήματος.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91553" y="602415"/>
            <a:ext cx="6544929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sz="2800" spc="-51" dirty="0">
                <a:solidFill>
                  <a:srgbClr val="355D7E"/>
                </a:solidFill>
                <a:latin typeface="TFRJAG+Calibri-Light"/>
                <a:cs typeface="TFRJAG+Calibri-Light"/>
              </a:rPr>
              <a:t>Αλλά</a:t>
            </a:r>
            <a:r>
              <a:rPr sz="2800" spc="-49" dirty="0">
                <a:solidFill>
                  <a:srgbClr val="355D7E"/>
                </a:solidFill>
                <a:latin typeface="TFRJAG+Calibri-Light"/>
                <a:cs typeface="TFRJAG+Calibri-Light"/>
              </a:rPr>
              <a:t> </a:t>
            </a:r>
            <a:r>
              <a:rPr sz="2800" spc="-51" dirty="0">
                <a:solidFill>
                  <a:srgbClr val="355D7E"/>
                </a:solidFill>
                <a:latin typeface="TFRJAG+Calibri-Light"/>
                <a:cs typeface="TFRJAG+Calibri-Light"/>
              </a:rPr>
              <a:t>και</a:t>
            </a:r>
            <a:r>
              <a:rPr sz="2800" spc="-49" dirty="0">
                <a:solidFill>
                  <a:srgbClr val="355D7E"/>
                </a:solidFill>
                <a:latin typeface="TFRJAG+Calibri-Light"/>
                <a:cs typeface="TFRJAG+Calibri-Light"/>
              </a:rPr>
              <a:t> </a:t>
            </a:r>
            <a:r>
              <a:rPr sz="28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στις προοπτικές </a:t>
            </a:r>
            <a:r>
              <a:rPr sz="2800" spc="-52" dirty="0">
                <a:solidFill>
                  <a:srgbClr val="355D7E"/>
                </a:solidFill>
                <a:latin typeface="TFRJAG+Calibri-Light"/>
                <a:cs typeface="TFRJAG+Calibri-Light"/>
              </a:rPr>
              <a:t>σε</a:t>
            </a:r>
            <a:r>
              <a:rPr sz="2800" spc="-49" dirty="0">
                <a:solidFill>
                  <a:srgbClr val="355D7E"/>
                </a:solidFill>
                <a:latin typeface="TFRJAG+Calibri-Light"/>
                <a:cs typeface="TFRJAG+Calibri-Light"/>
              </a:rPr>
              <a:t> </a:t>
            </a:r>
            <a:r>
              <a:rPr sz="28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βάθος πενταετίας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0951" y="1317697"/>
            <a:ext cx="8246984" cy="541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Το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93%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των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επιχειρηματιών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(80%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το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2020)</a:t>
            </a:r>
            <a:r>
              <a:rPr sz="1800" spc="-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που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εκτιμούν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ότι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την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επόμενη</a:t>
            </a:r>
            <a:r>
              <a:rPr sz="1800" spc="-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πενταετία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θα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προσλάβουν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τουλάχιστον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έναν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εργαζόμενο…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2529" y="2020611"/>
            <a:ext cx="40790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100%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94517" y="2059149"/>
            <a:ext cx="378823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2.6%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388494" y="2050256"/>
            <a:ext cx="765328" cy="177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3.7%</a:t>
            </a:r>
            <a:r>
              <a:rPr sz="900" spc="103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2.2%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322229" y="2075453"/>
            <a:ext cx="378823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3.9%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429358" y="2088793"/>
            <a:ext cx="1177475" cy="428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4.9%</a:t>
            </a:r>
            <a:r>
              <a:rPr sz="900" spc="103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4.6%</a:t>
            </a:r>
            <a:r>
              <a:rPr sz="900" spc="103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6.0%</a:t>
            </a:r>
          </a:p>
          <a:p>
            <a:pPr marL="0" marR="0">
              <a:lnSpc>
                <a:spcPts val="900"/>
              </a:lnSpc>
              <a:spcBef>
                <a:spcPts val="1084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13.4%</a:t>
            </a:r>
            <a:r>
              <a:rPr sz="900" spc="58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13.8%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001747" y="2090275"/>
            <a:ext cx="378823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4.7%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161988" y="2087311"/>
            <a:ext cx="765328" cy="1538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4.3%</a:t>
            </a:r>
            <a:r>
              <a:rPr sz="900" spc="103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4.6%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614999" y="2113991"/>
            <a:ext cx="378823" cy="3613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6.3%</a:t>
            </a:r>
          </a:p>
          <a:p>
            <a:pPr marL="0" marR="0">
              <a:lnSpc>
                <a:spcPts val="900"/>
              </a:lnSpc>
              <a:spcBef>
                <a:spcPts val="745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7.8%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068011" y="2136224"/>
            <a:ext cx="378823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7.8%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935483" y="2148082"/>
            <a:ext cx="378823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8.8%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681264" y="2165868"/>
            <a:ext cx="378823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9.8%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708977" y="2158457"/>
            <a:ext cx="378823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9.3%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82370" y="2205888"/>
            <a:ext cx="43675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12.3%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388494" y="2268141"/>
            <a:ext cx="378823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9.3%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749841" y="2290374"/>
            <a:ext cx="790729" cy="1538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14.0%</a:t>
            </a:r>
            <a:r>
              <a:rPr sz="900" spc="78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9.5%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32854" y="2317053"/>
            <a:ext cx="349969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90%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976347" y="2354109"/>
            <a:ext cx="43675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13.1%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269117" y="2389682"/>
            <a:ext cx="43675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19.7%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296829" y="2380788"/>
            <a:ext cx="43675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16.7%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202852" y="2431183"/>
            <a:ext cx="43675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15.7%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523335" y="2414879"/>
            <a:ext cx="43675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17.4%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910083" y="2472685"/>
            <a:ext cx="43675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13.1%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655864" y="2520116"/>
            <a:ext cx="43675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14.1%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6683577" y="2588297"/>
            <a:ext cx="43675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19.7%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32854" y="2613495"/>
            <a:ext cx="785933" cy="448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80%</a:t>
            </a:r>
            <a:r>
              <a:rPr sz="900" spc="973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16.4%</a:t>
            </a:r>
          </a:p>
          <a:p>
            <a:pPr marL="0" marR="0">
              <a:lnSpc>
                <a:spcPts val="900"/>
              </a:lnSpc>
              <a:spcBef>
                <a:spcPts val="1294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70%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7574264" y="2850794"/>
            <a:ext cx="1252140" cy="972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Αισιόδοξες</a:t>
            </a:r>
          </a:p>
          <a:p>
            <a:pPr marL="0" marR="0">
              <a:lnSpc>
                <a:spcPts val="1600"/>
              </a:lnSpc>
              <a:spcBef>
                <a:spcPts val="319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προσδοκίες</a:t>
            </a:r>
          </a:p>
          <a:p>
            <a:pPr marL="0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για</a:t>
            </a:r>
            <a:r>
              <a:rPr sz="1600" b="1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υψηλή</a:t>
            </a:r>
          </a:p>
          <a:p>
            <a:pPr marL="0" marR="0">
              <a:lnSpc>
                <a:spcPts val="1600"/>
              </a:lnSpc>
              <a:spcBef>
                <a:spcPts val="369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απασχόληση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32854" y="3206379"/>
            <a:ext cx="349969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60%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655864" y="3277525"/>
            <a:ext cx="43675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Calibri"/>
                <a:cs typeface="Calibri"/>
              </a:rPr>
              <a:t>37.0%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2816105" y="3319026"/>
            <a:ext cx="43675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Calibri"/>
                <a:cs typeface="Calibri"/>
              </a:rPr>
              <a:t>50.8%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4749841" y="3359046"/>
            <a:ext cx="43675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Calibri"/>
                <a:cs typeface="Calibri"/>
              </a:rPr>
              <a:t>58.1%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269117" y="3384244"/>
            <a:ext cx="43675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Calibri"/>
                <a:cs typeface="Calibri"/>
              </a:rPr>
              <a:t>47.4%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4363094" y="3390172"/>
            <a:ext cx="43675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Calibri"/>
                <a:cs typeface="Calibri"/>
              </a:rPr>
              <a:t>66.4%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3202852" y="3413888"/>
            <a:ext cx="43675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Calibri"/>
                <a:cs typeface="Calibri"/>
              </a:rPr>
              <a:t>50.6%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3976347" y="3434639"/>
            <a:ext cx="43675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Calibri"/>
                <a:cs typeface="Calibri"/>
              </a:rPr>
              <a:t>59.8%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2042611" y="3465765"/>
            <a:ext cx="43675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Calibri"/>
                <a:cs typeface="Calibri"/>
              </a:rPr>
              <a:t>81.9%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3589599" y="3480587"/>
            <a:ext cx="43675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Calibri"/>
                <a:cs typeface="Calibri"/>
              </a:rPr>
              <a:t>70.3%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5136588" y="3459836"/>
            <a:ext cx="43675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Calibri"/>
                <a:cs typeface="Calibri"/>
              </a:rPr>
              <a:t>69.3%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532854" y="3502821"/>
            <a:ext cx="349969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50%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6296829" y="3510231"/>
            <a:ext cx="43675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Calibri"/>
                <a:cs typeface="Calibri"/>
              </a:rPr>
              <a:t>59.5%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2429358" y="3593235"/>
            <a:ext cx="43675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Calibri"/>
                <a:cs typeface="Calibri"/>
              </a:rPr>
              <a:t>69.5%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5523335" y="3584342"/>
            <a:ext cx="43675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Calibri"/>
                <a:cs typeface="Calibri"/>
              </a:rPr>
              <a:t>61.5%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5910083" y="3750350"/>
            <a:ext cx="43675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Calibri"/>
                <a:cs typeface="Calibri"/>
              </a:rPr>
              <a:t>73.1%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532854" y="3799262"/>
            <a:ext cx="349969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40%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882370" y="3828906"/>
            <a:ext cx="43675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Calibri"/>
                <a:cs typeface="Calibri"/>
              </a:rPr>
              <a:t>64.4%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6683577" y="3830388"/>
            <a:ext cx="43675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Calibri"/>
                <a:cs typeface="Calibri"/>
              </a:rPr>
              <a:t>64.1%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532854" y="4095704"/>
            <a:ext cx="349969" cy="1041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30%</a:t>
            </a:r>
          </a:p>
          <a:p>
            <a:pPr marL="0" marR="0">
              <a:lnSpc>
                <a:spcPts val="900"/>
              </a:lnSpc>
              <a:spcBef>
                <a:spcPts val="1434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20%</a:t>
            </a:r>
          </a:p>
          <a:p>
            <a:pPr marL="0" marR="0">
              <a:lnSpc>
                <a:spcPts val="900"/>
              </a:lnSpc>
              <a:spcBef>
                <a:spcPts val="1484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10%</a:t>
            </a:r>
          </a:p>
          <a:p>
            <a:pPr marL="53975" marR="0">
              <a:lnSpc>
                <a:spcPts val="900"/>
              </a:lnSpc>
              <a:spcBef>
                <a:spcPts val="1434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0%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1655864" y="4405486"/>
            <a:ext cx="43675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39.1%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1269117" y="4535920"/>
            <a:ext cx="43675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30.3%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2816105" y="4528509"/>
            <a:ext cx="43675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30.8%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3202852" y="4574457"/>
            <a:ext cx="43675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27.7%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4749841" y="4602619"/>
            <a:ext cx="43675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25.8%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3976347" y="4653015"/>
            <a:ext cx="43675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22.4%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4363094" y="4679694"/>
            <a:ext cx="43675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20.6%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6296829" y="4688588"/>
            <a:ext cx="43675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20.0%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3589599" y="4753805"/>
            <a:ext cx="43675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15.6%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5136588" y="4736018"/>
            <a:ext cx="823164" cy="1568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16.8%</a:t>
            </a:r>
            <a:r>
              <a:rPr sz="900" spc="58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16.5%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6708977" y="4758389"/>
            <a:ext cx="378823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6.9%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907770" y="4815146"/>
            <a:ext cx="378823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6.8%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2042611" y="4804200"/>
            <a:ext cx="823164" cy="180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10.3%</a:t>
            </a:r>
            <a:r>
              <a:rPr sz="900" spc="58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12.2%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5935483" y="4909437"/>
            <a:ext cx="378823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5.1%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903007" y="5123460"/>
            <a:ext cx="618504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2006</a:t>
            </a:r>
            <a:r>
              <a:rPr sz="900" spc="998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2007</a:t>
            </a:r>
            <a:r>
              <a:rPr sz="900" spc="998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2008</a:t>
            </a:r>
            <a:r>
              <a:rPr sz="900" spc="998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2009</a:t>
            </a:r>
            <a:r>
              <a:rPr sz="900" spc="998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2010</a:t>
            </a:r>
            <a:r>
              <a:rPr sz="900" spc="998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2011</a:t>
            </a:r>
            <a:r>
              <a:rPr sz="900" spc="998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2012</a:t>
            </a:r>
            <a:r>
              <a:rPr sz="900" spc="998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2013</a:t>
            </a:r>
            <a:r>
              <a:rPr sz="900" spc="998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2014</a:t>
            </a:r>
            <a:r>
              <a:rPr sz="900" spc="998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2015</a:t>
            </a:r>
            <a:r>
              <a:rPr sz="900" spc="998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2016</a:t>
            </a:r>
            <a:r>
              <a:rPr sz="900" spc="998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2017</a:t>
            </a:r>
            <a:r>
              <a:rPr sz="900" spc="998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2018</a:t>
            </a:r>
            <a:r>
              <a:rPr sz="900" spc="998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2019</a:t>
            </a:r>
            <a:r>
              <a:rPr sz="900" spc="998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2020</a:t>
            </a:r>
            <a:r>
              <a:rPr sz="900" spc="998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2021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2508038" y="5374919"/>
            <a:ext cx="696023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Καμία</a:t>
            </a:r>
            <a:r>
              <a:rPr sz="900" spc="-2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θέση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3243939" y="5374919"/>
            <a:ext cx="632533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1-5</a:t>
            </a:r>
            <a:r>
              <a:rPr sz="900" spc="-21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θέσεις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3914754" y="5374919"/>
            <a:ext cx="690369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6-19</a:t>
            </a:r>
            <a:r>
              <a:rPr sz="900" spc="-21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θέσεις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4642718" y="5374919"/>
            <a:ext cx="654479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20+</a:t>
            </a:r>
            <a:r>
              <a:rPr sz="900" spc="-2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θέσεις</a:t>
            </a:r>
          </a:p>
        </p:txBody>
      </p:sp>
      <p:sp>
        <p:nvSpPr>
          <p:cNvPr id="70" name="object 70"/>
          <p:cNvSpPr txBox="1"/>
          <p:nvPr/>
        </p:nvSpPr>
        <p:spPr>
          <a:xfrm>
            <a:off x="395764" y="5719630"/>
            <a:ext cx="252482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Πηγή:</a:t>
            </a:r>
            <a:r>
              <a:rPr sz="1100" spc="-2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GEM,</a:t>
            </a:r>
            <a:r>
              <a:rPr sz="11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Επεξεργασία</a:t>
            </a:r>
            <a:r>
              <a:rPr sz="11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στοιχείων:</a:t>
            </a:r>
            <a:r>
              <a:rPr sz="1100" spc="-2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ΙΟΒΕ</a:t>
            </a:r>
          </a:p>
        </p:txBody>
      </p:sp>
      <p:sp>
        <p:nvSpPr>
          <p:cNvPr id="71" name="object 71"/>
          <p:cNvSpPr txBox="1"/>
          <p:nvPr/>
        </p:nvSpPr>
        <p:spPr>
          <a:xfrm>
            <a:off x="270952" y="5996275"/>
            <a:ext cx="7274157" cy="5822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sz="1850" dirty="0">
                <a:solidFill>
                  <a:srgbClr val="000000"/>
                </a:solidFill>
                <a:latin typeface="JUGJNP+ArialMT"/>
                <a:cs typeface="JUGJNP+ArialMT"/>
              </a:rPr>
              <a:t>•</a:t>
            </a:r>
            <a:r>
              <a:rPr sz="1850" spc="113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Άρα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ενώ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υποχωρούν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τα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νέα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εγχειρήματα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στην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Ελλάδα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το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2021,</a:t>
            </a:r>
            <a:r>
              <a:rPr sz="1800" spc="1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Calibri"/>
                <a:cs typeface="Calibri"/>
              </a:rPr>
              <a:t>σε</a:t>
            </a:r>
            <a:r>
              <a:rPr sz="1800" b="1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Calibri"/>
                <a:cs typeface="Calibri"/>
              </a:rPr>
              <a:t>όρους</a:t>
            </a:r>
          </a:p>
          <a:p>
            <a:pPr marL="28575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Calibri"/>
                <a:cs typeface="Calibri"/>
              </a:rPr>
              <a:t>απασχόλησης</a:t>
            </a:r>
            <a:r>
              <a:rPr sz="1800" b="1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Calibri"/>
                <a:cs typeface="Calibri"/>
              </a:rPr>
              <a:t>οι</a:t>
            </a:r>
            <a:r>
              <a:rPr sz="1800" b="1" spc="-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Calibri"/>
                <a:cs typeface="Calibri"/>
              </a:rPr>
              <a:t>προσδοκίες</a:t>
            </a:r>
            <a:r>
              <a:rPr sz="1800" b="1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Calibri"/>
                <a:cs typeface="Calibri"/>
              </a:rPr>
              <a:t>είναι</a:t>
            </a:r>
            <a:r>
              <a:rPr sz="1800" b="1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Calibri"/>
                <a:cs typeface="Calibri"/>
              </a:rPr>
              <a:t>πιο</a:t>
            </a:r>
            <a:r>
              <a:rPr sz="1800" b="1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Calibri"/>
                <a:cs typeface="Calibri"/>
              </a:rPr>
              <a:t>αισιόδοξες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94728" y="617497"/>
            <a:ext cx="5487080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sz="28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Μικρή εξασθένιση</a:t>
            </a:r>
            <a:r>
              <a:rPr sz="2800" spc="-49" dirty="0">
                <a:solidFill>
                  <a:srgbClr val="355D7E"/>
                </a:solidFill>
                <a:latin typeface="TFRJAG+Calibri-Light"/>
                <a:cs typeface="TFRJAG+Calibri-Light"/>
              </a:rPr>
              <a:t> </a:t>
            </a:r>
            <a:r>
              <a:rPr sz="28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της εξωστρέφειας…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8676" y="1691809"/>
            <a:ext cx="469046" cy="25000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100%</a:t>
            </a:r>
          </a:p>
          <a:p>
            <a:pPr marL="75406" marR="0">
              <a:lnSpc>
                <a:spcPts val="1100"/>
              </a:lnSpc>
              <a:spcBef>
                <a:spcPts val="728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90%</a:t>
            </a:r>
          </a:p>
          <a:p>
            <a:pPr marL="75406" marR="0">
              <a:lnSpc>
                <a:spcPts val="1100"/>
              </a:lnSpc>
              <a:spcBef>
                <a:spcPts val="778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80%</a:t>
            </a:r>
          </a:p>
          <a:p>
            <a:pPr marL="75406" marR="0">
              <a:lnSpc>
                <a:spcPts val="1100"/>
              </a:lnSpc>
              <a:spcBef>
                <a:spcPts val="728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70%</a:t>
            </a:r>
          </a:p>
          <a:p>
            <a:pPr marL="75406" marR="0">
              <a:lnSpc>
                <a:spcPts val="1100"/>
              </a:lnSpc>
              <a:spcBef>
                <a:spcPts val="728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60%</a:t>
            </a:r>
          </a:p>
          <a:p>
            <a:pPr marL="75406" marR="0">
              <a:lnSpc>
                <a:spcPts val="1100"/>
              </a:lnSpc>
              <a:spcBef>
                <a:spcPts val="728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50%</a:t>
            </a:r>
          </a:p>
          <a:p>
            <a:pPr marL="75406" marR="0">
              <a:lnSpc>
                <a:spcPts val="1100"/>
              </a:lnSpc>
              <a:spcBef>
                <a:spcPts val="778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40%</a:t>
            </a:r>
          </a:p>
          <a:p>
            <a:pPr marL="75406" marR="0">
              <a:lnSpc>
                <a:spcPts val="1100"/>
              </a:lnSpc>
              <a:spcBef>
                <a:spcPts val="728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30%</a:t>
            </a:r>
          </a:p>
          <a:p>
            <a:pPr marL="75406" marR="0">
              <a:lnSpc>
                <a:spcPts val="1100"/>
              </a:lnSpc>
              <a:spcBef>
                <a:spcPts val="728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20%</a:t>
            </a:r>
          </a:p>
          <a:p>
            <a:pPr marL="75406" marR="0">
              <a:lnSpc>
                <a:spcPts val="1100"/>
              </a:lnSpc>
              <a:spcBef>
                <a:spcPts val="778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10%</a:t>
            </a:r>
          </a:p>
          <a:p>
            <a:pPr marL="144462" marR="0">
              <a:lnSpc>
                <a:spcPts val="1100"/>
              </a:lnSpc>
              <a:spcBef>
                <a:spcPts val="728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0%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94928" y="1758217"/>
            <a:ext cx="2520646" cy="728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Αύξηση</a:t>
            </a:r>
            <a:r>
              <a:rPr sz="1600" b="1" spc="-1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επιχειρηματιών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που</a:t>
            </a:r>
          </a:p>
          <a:p>
            <a:pPr marL="0" marR="0">
              <a:lnSpc>
                <a:spcPts val="1600"/>
              </a:lnSpc>
              <a:spcBef>
                <a:spcPts val="319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απευθύνεται</a:t>
            </a:r>
            <a:r>
              <a:rPr sz="1600" spc="-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u="sng" dirty="0">
                <a:solidFill>
                  <a:srgbClr val="000000"/>
                </a:solidFill>
                <a:latin typeface="Calibri"/>
                <a:cs typeface="Calibri"/>
              </a:rPr>
              <a:t>αποκλειστικά</a:t>
            </a:r>
          </a:p>
          <a:p>
            <a:pPr marL="0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sz="1600" b="1" u="sng" dirty="0">
                <a:solidFill>
                  <a:srgbClr val="000000"/>
                </a:solidFill>
                <a:latin typeface="Calibri"/>
                <a:cs typeface="Calibri"/>
              </a:rPr>
              <a:t>στην</a:t>
            </a:r>
            <a:r>
              <a:rPr sz="1600" b="1" u="sng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u="sng" dirty="0">
                <a:solidFill>
                  <a:srgbClr val="000000"/>
                </a:solidFill>
                <a:latin typeface="Calibri"/>
                <a:cs typeface="Calibri"/>
              </a:rPr>
              <a:t>εγχώρια</a:t>
            </a:r>
            <a:r>
              <a:rPr sz="1600" b="1" u="sng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u="sng" dirty="0">
                <a:solidFill>
                  <a:srgbClr val="000000"/>
                </a:solidFill>
                <a:latin typeface="Calibri"/>
                <a:cs typeface="Calibri"/>
              </a:rPr>
              <a:t>αγορά: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394928" y="2489737"/>
            <a:ext cx="2648253" cy="241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u="sng" dirty="0">
                <a:solidFill>
                  <a:srgbClr val="000000"/>
                </a:solidFill>
                <a:latin typeface="Calibri"/>
                <a:cs typeface="Calibri"/>
              </a:rPr>
              <a:t>ενίσχυση</a:t>
            </a:r>
            <a:r>
              <a:rPr sz="1600" b="1" u="sng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u="sng" dirty="0">
                <a:solidFill>
                  <a:srgbClr val="000000"/>
                </a:solidFill>
                <a:latin typeface="Calibri"/>
                <a:cs typeface="Calibri"/>
              </a:rPr>
              <a:t>εξωτερικής</a:t>
            </a:r>
            <a:r>
              <a:rPr sz="1600" b="1" u="sng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u="sng" dirty="0">
                <a:solidFill>
                  <a:srgbClr val="000000"/>
                </a:solidFill>
                <a:latin typeface="Calibri"/>
                <a:cs typeface="Calibri"/>
              </a:rPr>
              <a:t>ζήτησης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394664" y="3284618"/>
            <a:ext cx="2353054" cy="4292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Περίπου</a:t>
            </a:r>
            <a:r>
              <a:rPr sz="1400" b="1" spc="-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το</a:t>
            </a:r>
            <a:r>
              <a:rPr sz="1400" b="1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37%</a:t>
            </a:r>
            <a:r>
              <a:rPr sz="1400" b="1" spc="-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απευθύνεται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και</a:t>
            </a:r>
            <a:r>
              <a:rPr sz="1400" b="1" spc="-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σε</a:t>
            </a:r>
            <a:r>
              <a:rPr sz="1400" b="1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ξένες</a:t>
            </a:r>
            <a:r>
              <a:rPr sz="1400" b="1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αγορές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30160" y="4501328"/>
            <a:ext cx="26801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Έως</a:t>
            </a:r>
            <a:r>
              <a:rPr sz="1100" spc="-27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25%</a:t>
            </a:r>
            <a:r>
              <a:rPr sz="110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πελατών</a:t>
            </a:r>
            <a:r>
              <a:rPr sz="1100" spc="-27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βρίσκονται</a:t>
            </a:r>
            <a:r>
              <a:rPr sz="110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στο</a:t>
            </a:r>
            <a:r>
              <a:rPr sz="110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εξωτερικό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401440" y="4501328"/>
            <a:ext cx="2681437" cy="423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Από</a:t>
            </a:r>
            <a:r>
              <a:rPr sz="110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25%</a:t>
            </a:r>
            <a:r>
              <a:rPr sz="110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έως</a:t>
            </a:r>
            <a:r>
              <a:rPr sz="1100" spc="-27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75%</a:t>
            </a:r>
            <a:r>
              <a:rPr sz="110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βρίσκονται</a:t>
            </a:r>
            <a:r>
              <a:rPr sz="110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στο</a:t>
            </a:r>
            <a:r>
              <a:rPr sz="110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εξωτερικό</a:t>
            </a:r>
          </a:p>
          <a:p>
            <a:pPr marL="0" marR="0">
              <a:lnSpc>
                <a:spcPts val="1100"/>
              </a:lnSpc>
              <a:spcBef>
                <a:spcPts val="834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Μόνο</a:t>
            </a:r>
            <a:r>
              <a:rPr sz="110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εγχώριοι</a:t>
            </a:r>
            <a:r>
              <a:rPr sz="110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πελάτες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30160" y="4746963"/>
            <a:ext cx="251519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Πάνω</a:t>
            </a:r>
            <a:r>
              <a:rPr sz="110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από</a:t>
            </a:r>
            <a:r>
              <a:rPr sz="110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75%</a:t>
            </a:r>
            <a:r>
              <a:rPr sz="110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βρίσκονται</a:t>
            </a:r>
            <a:r>
              <a:rPr sz="110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στο</a:t>
            </a:r>
            <a:r>
              <a:rPr sz="110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εξωτερικό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15384" y="5163794"/>
            <a:ext cx="252482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Πηγή:</a:t>
            </a:r>
            <a:r>
              <a:rPr sz="1100" spc="-2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GEM,</a:t>
            </a:r>
            <a:r>
              <a:rPr sz="11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Επεξεργασία</a:t>
            </a:r>
            <a:r>
              <a:rPr sz="11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στοιχείων:</a:t>
            </a:r>
            <a:r>
              <a:rPr sz="1100" spc="-2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ΙΟΒΕ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92524" y="5484843"/>
            <a:ext cx="524433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Χώρες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515725" y="5488988"/>
            <a:ext cx="1123970" cy="4008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Μόνο</a:t>
            </a:r>
            <a:r>
              <a:rPr sz="1200" b="1" spc="-2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εγχώριοι</a:t>
            </a:r>
          </a:p>
          <a:p>
            <a:pPr marL="228600" marR="0">
              <a:lnSpc>
                <a:spcPts val="1200"/>
              </a:lnSpc>
              <a:spcBef>
                <a:spcPts val="455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πελάτες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747980" y="5488988"/>
            <a:ext cx="1558838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&lt;25%</a:t>
            </a:r>
            <a:r>
              <a:rPr sz="1200" b="1" spc="-2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των</a:t>
            </a:r>
            <a:r>
              <a:rPr sz="1200" b="1" spc="-2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εσόδων</a:t>
            </a:r>
            <a:r>
              <a:rPr sz="1200" b="1" spc="-2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στο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66703" y="5488988"/>
            <a:ext cx="1424816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26-75%</a:t>
            </a:r>
            <a:r>
              <a:rPr sz="1200" b="1" spc="-2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των</a:t>
            </a:r>
            <a:r>
              <a:rPr sz="1200" b="1" spc="-2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εσόδων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019028" y="5488988"/>
            <a:ext cx="1594347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&gt;75%</a:t>
            </a:r>
            <a:r>
              <a:rPr sz="1200" b="1" spc="-2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των</a:t>
            </a:r>
            <a:r>
              <a:rPr sz="1200" b="1" spc="-2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εσόδων</a:t>
            </a:r>
            <a:r>
              <a:rPr sz="1200" b="1" spc="-2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από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128695" y="5699300"/>
            <a:ext cx="799281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εξωτερικό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649774" y="5699300"/>
            <a:ext cx="1057594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στο</a:t>
            </a:r>
            <a:r>
              <a:rPr sz="1200" b="1" spc="-2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εξωτερικό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417999" y="5699300"/>
            <a:ext cx="799281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εξωτερικό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33469" y="5923724"/>
            <a:ext cx="1781501" cy="628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0"/>
              </a:lnSpc>
              <a:spcBef>
                <a:spcPts val="50"/>
              </a:spcBef>
              <a:spcAft>
                <a:spcPts val="0"/>
              </a:spcAft>
            </a:pPr>
            <a:r>
              <a:rPr sz="1050" b="1" dirty="0">
                <a:solidFill>
                  <a:srgbClr val="FFFFFF"/>
                </a:solidFill>
                <a:latin typeface="Calibri"/>
                <a:cs typeface="Calibri"/>
              </a:rPr>
              <a:t>Χώρες</a:t>
            </a:r>
            <a:r>
              <a:rPr sz="105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b="1" dirty="0">
                <a:solidFill>
                  <a:srgbClr val="FFFFFF"/>
                </a:solidFill>
                <a:latin typeface="Calibri"/>
                <a:cs typeface="Calibri"/>
              </a:rPr>
              <a:t>υψηλού</a:t>
            </a:r>
            <a:r>
              <a:rPr sz="105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b="1" dirty="0">
                <a:solidFill>
                  <a:srgbClr val="FFFFFF"/>
                </a:solidFill>
                <a:latin typeface="Calibri"/>
                <a:cs typeface="Calibri"/>
              </a:rPr>
              <a:t>εισοδήματος</a:t>
            </a:r>
          </a:p>
          <a:p>
            <a:pPr marL="0" marR="0">
              <a:lnSpc>
                <a:spcPts val="1050"/>
              </a:lnSpc>
              <a:spcBef>
                <a:spcPts val="700"/>
              </a:spcBef>
              <a:spcAft>
                <a:spcPts val="0"/>
              </a:spcAft>
            </a:pPr>
            <a:r>
              <a:rPr sz="1050" b="1" dirty="0">
                <a:solidFill>
                  <a:srgbClr val="FFFFFF"/>
                </a:solidFill>
                <a:latin typeface="Calibri"/>
                <a:cs typeface="Calibri"/>
              </a:rPr>
              <a:t>Χώρες</a:t>
            </a:r>
            <a:r>
              <a:rPr sz="105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b="1" dirty="0">
                <a:solidFill>
                  <a:srgbClr val="FFFFFF"/>
                </a:solidFill>
                <a:latin typeface="Calibri"/>
                <a:cs typeface="Calibri"/>
              </a:rPr>
              <a:t>μεσαίου</a:t>
            </a:r>
            <a:r>
              <a:rPr sz="105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b="1" dirty="0">
                <a:solidFill>
                  <a:srgbClr val="FFFFFF"/>
                </a:solidFill>
                <a:latin typeface="Calibri"/>
                <a:cs typeface="Calibri"/>
              </a:rPr>
              <a:t>εισοδήματος</a:t>
            </a:r>
          </a:p>
          <a:p>
            <a:pPr marL="0" marR="0">
              <a:lnSpc>
                <a:spcPts val="1050"/>
              </a:lnSpc>
              <a:spcBef>
                <a:spcPts val="800"/>
              </a:spcBef>
              <a:spcAft>
                <a:spcPts val="0"/>
              </a:spcAft>
            </a:pPr>
            <a:r>
              <a:rPr sz="1050" b="1" dirty="0">
                <a:solidFill>
                  <a:srgbClr val="FFFFFF"/>
                </a:solidFill>
                <a:latin typeface="Calibri"/>
                <a:cs typeface="Calibri"/>
              </a:rPr>
              <a:t>Χώρες</a:t>
            </a:r>
            <a:r>
              <a:rPr sz="105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b="1" dirty="0">
                <a:solidFill>
                  <a:srgbClr val="FFFFFF"/>
                </a:solidFill>
                <a:latin typeface="Calibri"/>
                <a:cs typeface="Calibri"/>
              </a:rPr>
              <a:t>χαμηλού</a:t>
            </a:r>
            <a:r>
              <a:rPr sz="105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50" b="1" dirty="0">
                <a:solidFill>
                  <a:srgbClr val="FFFFFF"/>
                </a:solidFill>
                <a:latin typeface="Calibri"/>
                <a:cs typeface="Calibri"/>
              </a:rPr>
              <a:t>εισοδήματος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888787" y="5942927"/>
            <a:ext cx="377192" cy="622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73,0</a:t>
            </a:r>
          </a:p>
          <a:p>
            <a:pPr marL="0" marR="0">
              <a:lnSpc>
                <a:spcPts val="1000"/>
              </a:lnSpc>
              <a:spcBef>
                <a:spcPts val="80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85,3</a:t>
            </a:r>
          </a:p>
          <a:p>
            <a:pPr marL="0" marR="0">
              <a:lnSpc>
                <a:spcPts val="1000"/>
              </a:lnSpc>
              <a:spcBef>
                <a:spcPts val="80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92,3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338071" y="5942927"/>
            <a:ext cx="377192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12,8</a:t>
            </a:r>
          </a:p>
          <a:p>
            <a:pPr marL="32543" marR="0">
              <a:lnSpc>
                <a:spcPts val="1000"/>
              </a:lnSpc>
              <a:spcBef>
                <a:spcPts val="80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6,3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021869" y="5942927"/>
            <a:ext cx="312824" cy="622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8,4</a:t>
            </a:r>
          </a:p>
          <a:p>
            <a:pPr marL="0" marR="0">
              <a:lnSpc>
                <a:spcPts val="1000"/>
              </a:lnSpc>
              <a:spcBef>
                <a:spcPts val="80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4,9</a:t>
            </a:r>
          </a:p>
          <a:p>
            <a:pPr marL="0" marR="0">
              <a:lnSpc>
                <a:spcPts val="1000"/>
              </a:lnSpc>
              <a:spcBef>
                <a:spcPts val="80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3,1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7659920" y="5942927"/>
            <a:ext cx="312824" cy="622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5,8</a:t>
            </a:r>
          </a:p>
          <a:p>
            <a:pPr marL="0" marR="0">
              <a:lnSpc>
                <a:spcPts val="1000"/>
              </a:lnSpc>
              <a:spcBef>
                <a:spcPts val="80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3,5</a:t>
            </a:r>
          </a:p>
          <a:p>
            <a:pPr marL="0" marR="0">
              <a:lnSpc>
                <a:spcPts val="1000"/>
              </a:lnSpc>
              <a:spcBef>
                <a:spcPts val="80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1,1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370615" y="6400127"/>
            <a:ext cx="312824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3,5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9825" y="1323291"/>
            <a:ext cx="8692948" cy="8846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sz="3300" spc="-50" dirty="0">
                <a:solidFill>
                  <a:srgbClr val="FFFFFF"/>
                </a:solidFill>
                <a:latin typeface="Calibri"/>
                <a:cs typeface="Calibri"/>
              </a:rPr>
              <a:t>Οι</a:t>
            </a:r>
            <a:r>
              <a:rPr sz="3300" spc="-12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spc="-50" dirty="0">
                <a:solidFill>
                  <a:srgbClr val="FFFFFF"/>
                </a:solidFill>
                <a:latin typeface="Calibri"/>
                <a:cs typeface="Calibri"/>
              </a:rPr>
              <a:t>βασικοί</a:t>
            </a:r>
            <a:r>
              <a:rPr sz="3300" spc="-12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spc="-51" dirty="0">
                <a:solidFill>
                  <a:srgbClr val="FFFFFF"/>
                </a:solidFill>
                <a:latin typeface="Calibri"/>
                <a:cs typeface="Calibri"/>
              </a:rPr>
              <a:t>δείκτες</a:t>
            </a:r>
            <a:r>
              <a:rPr sz="3300" spc="-12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spc="-50" dirty="0">
                <a:solidFill>
                  <a:srgbClr val="FFFFFF"/>
                </a:solidFill>
                <a:latin typeface="Calibri"/>
                <a:cs typeface="Calibri"/>
              </a:rPr>
              <a:t>για</a:t>
            </a:r>
            <a:r>
              <a:rPr sz="3300" spc="-12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spc="-50" dirty="0">
                <a:solidFill>
                  <a:srgbClr val="FFFFFF"/>
                </a:solidFill>
                <a:latin typeface="Calibri"/>
                <a:cs typeface="Calibri"/>
              </a:rPr>
              <a:t>την</a:t>
            </a:r>
            <a:r>
              <a:rPr sz="3300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spc="-50" dirty="0">
                <a:solidFill>
                  <a:srgbClr val="FFFFFF"/>
                </a:solidFill>
                <a:latin typeface="Calibri"/>
                <a:cs typeface="Calibri"/>
              </a:rPr>
              <a:t>Επιχειρηματικότητα</a:t>
            </a:r>
            <a:r>
              <a:rPr sz="3300" spc="-12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spc="-50" dirty="0">
                <a:solidFill>
                  <a:srgbClr val="FFFFFF"/>
                </a:solidFill>
                <a:latin typeface="Calibri"/>
                <a:cs typeface="Calibri"/>
              </a:rPr>
              <a:t>στην</a:t>
            </a:r>
          </a:p>
          <a:p>
            <a:pPr marL="0" marR="0">
              <a:lnSpc>
                <a:spcPts val="3300"/>
              </a:lnSpc>
              <a:spcBef>
                <a:spcPts val="65"/>
              </a:spcBef>
              <a:spcAft>
                <a:spcPts val="0"/>
              </a:spcAft>
            </a:pPr>
            <a:r>
              <a:rPr sz="3300" spc="-51" dirty="0">
                <a:solidFill>
                  <a:srgbClr val="FFFFFF"/>
                </a:solidFill>
                <a:latin typeface="Calibri"/>
                <a:cs typeface="Calibri"/>
              </a:rPr>
              <a:t>Ελλάδα</a:t>
            </a:r>
            <a:r>
              <a:rPr sz="3300" spc="-12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spc="-50" dirty="0">
                <a:solidFill>
                  <a:srgbClr val="FFFFFF"/>
                </a:solidFill>
                <a:latin typeface="Calibri"/>
                <a:cs typeface="Calibri"/>
              </a:rPr>
              <a:t>το</a:t>
            </a:r>
            <a:r>
              <a:rPr sz="3300" spc="-12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spc="-52" dirty="0">
                <a:solidFill>
                  <a:srgbClr val="FFFFFF"/>
                </a:solidFill>
                <a:latin typeface="Calibri"/>
                <a:cs typeface="Calibri"/>
              </a:rPr>
              <a:t>2021…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13767" y="2873892"/>
            <a:ext cx="6627415" cy="596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i="1" spc="199" dirty="0">
                <a:solidFill>
                  <a:srgbClr val="000000"/>
                </a:solidFill>
                <a:latin typeface="Calibri"/>
                <a:cs typeface="Calibri"/>
              </a:rPr>
              <a:t>Προσωπικές και</a:t>
            </a:r>
            <a:r>
              <a:rPr sz="2000" b="1" i="1" spc="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i="1" spc="199" dirty="0">
                <a:solidFill>
                  <a:srgbClr val="000000"/>
                </a:solidFill>
                <a:latin typeface="Calibri"/>
                <a:cs typeface="Calibri"/>
              </a:rPr>
              <a:t>Πολιτισμικές Στάσεις </a:t>
            </a:r>
            <a:r>
              <a:rPr sz="2000" b="1" i="1" spc="198" dirty="0">
                <a:solidFill>
                  <a:srgbClr val="000000"/>
                </a:solidFill>
                <a:latin typeface="Calibri"/>
                <a:cs typeface="Calibri"/>
              </a:rPr>
              <a:t>ως</a:t>
            </a:r>
            <a:r>
              <a:rPr sz="2000" b="1" i="1" spc="200" dirty="0">
                <a:solidFill>
                  <a:srgbClr val="000000"/>
                </a:solidFill>
                <a:latin typeface="Calibri"/>
                <a:cs typeface="Calibri"/>
              </a:rPr>
              <a:t> προς</a:t>
            </a:r>
            <a:r>
              <a:rPr sz="2000" b="1" i="1" spc="199" dirty="0">
                <a:solidFill>
                  <a:srgbClr val="000000"/>
                </a:solidFill>
                <a:latin typeface="Calibri"/>
                <a:cs typeface="Calibri"/>
              </a:rPr>
              <a:t> την</a:t>
            </a:r>
          </a:p>
          <a:p>
            <a:pPr marL="3931815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sz="2000" b="1" i="1" spc="199" dirty="0">
                <a:solidFill>
                  <a:srgbClr val="000000"/>
                </a:solidFill>
                <a:latin typeface="Calibri"/>
                <a:cs typeface="Calibri"/>
              </a:rPr>
              <a:t>Επιχειρηματικότητa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62990" y="417885"/>
            <a:ext cx="7618701" cy="7564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sz="28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Υψηλές προσδοκίες για επιχειρηματικές ευκαιρίες </a:t>
            </a:r>
            <a:r>
              <a:rPr sz="2800" spc="-51" dirty="0">
                <a:solidFill>
                  <a:srgbClr val="355D7E"/>
                </a:solidFill>
                <a:latin typeface="TFRJAG+Calibri-Light"/>
                <a:cs typeface="TFRJAG+Calibri-Light"/>
              </a:rPr>
              <a:t>στη</a:t>
            </a:r>
          </a:p>
          <a:p>
            <a:pPr marL="0" marR="0">
              <a:lnSpc>
                <a:spcPts val="2800"/>
              </a:lnSpc>
              <a:spcBef>
                <a:spcPts val="55"/>
              </a:spcBef>
              <a:spcAft>
                <a:spcPts val="0"/>
              </a:spcAft>
            </a:pPr>
            <a:r>
              <a:rPr sz="28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χώρα βραχυπρόθεσμα </a:t>
            </a:r>
            <a:r>
              <a:rPr sz="2800" dirty="0">
                <a:solidFill>
                  <a:srgbClr val="355D7E"/>
                </a:solidFill>
                <a:latin typeface="TFRJAG+Calibri-Light"/>
                <a:cs typeface="TFRJAG+Calibri-Light"/>
              </a:rPr>
              <a:t>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490953" y="1582590"/>
            <a:ext cx="1841787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(%</a:t>
            </a:r>
            <a:r>
              <a:rPr sz="12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πληθυσμού</a:t>
            </a:r>
            <a:r>
              <a:rPr sz="1200" spc="-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18-64</a:t>
            </a:r>
            <a:r>
              <a:rPr sz="1200" spc="-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ετών)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93316" y="1880087"/>
            <a:ext cx="393873" cy="3640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60%</a:t>
            </a:r>
          </a:p>
          <a:p>
            <a:pPr marL="0" marR="0">
              <a:lnSpc>
                <a:spcPts val="1100"/>
              </a:lnSpc>
              <a:spcBef>
                <a:spcPts val="3444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50%</a:t>
            </a:r>
          </a:p>
          <a:p>
            <a:pPr marL="0" marR="0">
              <a:lnSpc>
                <a:spcPts val="1100"/>
              </a:lnSpc>
              <a:spcBef>
                <a:spcPts val="3494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40%</a:t>
            </a:r>
          </a:p>
          <a:p>
            <a:pPr marL="0" marR="0">
              <a:lnSpc>
                <a:spcPts val="1100"/>
              </a:lnSpc>
              <a:spcBef>
                <a:spcPts val="3444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30%</a:t>
            </a:r>
          </a:p>
          <a:p>
            <a:pPr marL="0" marR="0">
              <a:lnSpc>
                <a:spcPts val="1100"/>
              </a:lnSpc>
              <a:spcBef>
                <a:spcPts val="3494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20%</a:t>
            </a:r>
          </a:p>
          <a:p>
            <a:pPr marL="0" marR="0">
              <a:lnSpc>
                <a:spcPts val="1100"/>
              </a:lnSpc>
              <a:spcBef>
                <a:spcPts val="3444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10%</a:t>
            </a:r>
          </a:p>
          <a:p>
            <a:pPr marL="69056" marR="0">
              <a:lnSpc>
                <a:spcPts val="1100"/>
              </a:lnSpc>
              <a:spcBef>
                <a:spcPts val="3494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0%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037944" y="2290305"/>
            <a:ext cx="49994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49.9%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783611" y="2363356"/>
            <a:ext cx="49994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48.6%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45447" y="3330828"/>
            <a:ext cx="49994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31.9%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563946" y="3461951"/>
            <a:ext cx="872365" cy="1898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29.4%</a:t>
            </a:r>
            <a:r>
              <a:rPr sz="1100" spc="-72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29.6%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309613" y="3564611"/>
            <a:ext cx="49994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27.8%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278316" y="3612234"/>
            <a:ext cx="49994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27.9%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191113" y="3753122"/>
            <a:ext cx="49994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24.6%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86939" y="3794125"/>
            <a:ext cx="585207" cy="790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674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23.8%</a:t>
            </a:r>
          </a:p>
          <a:p>
            <a:pPr marL="0" marR="0">
              <a:lnSpc>
                <a:spcPts val="1100"/>
              </a:lnSpc>
              <a:spcBef>
                <a:spcPts val="3723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21.0%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173778" y="4020908"/>
            <a:ext cx="49994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19.9%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818280" y="4074350"/>
            <a:ext cx="49994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19.0%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665111" y="4062203"/>
            <a:ext cx="49994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19.2%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682446" y="4230269"/>
            <a:ext cx="49994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16.3%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546612" y="4350542"/>
            <a:ext cx="49994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14.2%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800945" y="4389418"/>
            <a:ext cx="49994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13.5%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292278" y="4377456"/>
            <a:ext cx="49994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13.7%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428112" y="4423441"/>
            <a:ext cx="49994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12.9%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919445" y="4420046"/>
            <a:ext cx="49994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13.0%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055279" y="4544191"/>
            <a:ext cx="49994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10.8%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090440" y="5915851"/>
            <a:ext cx="1657617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Επιχειρηματικές</a:t>
            </a:r>
            <a:r>
              <a:rPr sz="1100" spc="-27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ευκαιρίες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971861" y="5915851"/>
            <a:ext cx="1273368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Μακροχρόνιος</a:t>
            </a:r>
            <a:r>
              <a:rPr sz="1100" spc="-27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Μ.Ο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58984" y="6499012"/>
            <a:ext cx="252482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Πηγή:</a:t>
            </a:r>
            <a:r>
              <a:rPr sz="1100" spc="-2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GEM,</a:t>
            </a:r>
            <a:r>
              <a:rPr sz="11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Επεξεργασία</a:t>
            </a:r>
            <a:r>
              <a:rPr sz="11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στοιχείων:</a:t>
            </a:r>
            <a:r>
              <a:rPr sz="1100" spc="-2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ΙΟΒΕ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66165" y="590509"/>
            <a:ext cx="6537473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sz="28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Διατηρείται το επίπεδο της αυτοπεποίθησης...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63745" y="1448915"/>
            <a:ext cx="2123352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(%</a:t>
            </a:r>
            <a:r>
              <a:rPr sz="1400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πληθυσμού</a:t>
            </a:r>
            <a:r>
              <a:rPr sz="1400" spc="-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18-64</a:t>
            </a:r>
            <a:r>
              <a:rPr sz="1400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ετών)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7292" y="1772465"/>
            <a:ext cx="393873" cy="28643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70%</a:t>
            </a:r>
          </a:p>
          <a:p>
            <a:pPr marL="0" marR="0">
              <a:lnSpc>
                <a:spcPts val="1100"/>
              </a:lnSpc>
              <a:spcBef>
                <a:spcPts val="1544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65%</a:t>
            </a:r>
          </a:p>
          <a:p>
            <a:pPr marL="0" marR="0">
              <a:lnSpc>
                <a:spcPts val="1100"/>
              </a:lnSpc>
              <a:spcBef>
                <a:spcPts val="1594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60%</a:t>
            </a:r>
          </a:p>
          <a:p>
            <a:pPr marL="0" marR="0">
              <a:lnSpc>
                <a:spcPts val="1100"/>
              </a:lnSpc>
              <a:spcBef>
                <a:spcPts val="1544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55%</a:t>
            </a:r>
          </a:p>
          <a:p>
            <a:pPr marL="0" marR="0">
              <a:lnSpc>
                <a:spcPts val="1100"/>
              </a:lnSpc>
              <a:spcBef>
                <a:spcPts val="1594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50%</a:t>
            </a:r>
          </a:p>
          <a:p>
            <a:pPr marL="0" marR="0">
              <a:lnSpc>
                <a:spcPts val="1100"/>
              </a:lnSpc>
              <a:spcBef>
                <a:spcPts val="1544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45%</a:t>
            </a:r>
          </a:p>
          <a:p>
            <a:pPr marL="0" marR="0">
              <a:lnSpc>
                <a:spcPts val="1100"/>
              </a:lnSpc>
              <a:spcBef>
                <a:spcPts val="1594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40%</a:t>
            </a:r>
          </a:p>
          <a:p>
            <a:pPr marL="0" marR="0">
              <a:lnSpc>
                <a:spcPts val="1100"/>
              </a:lnSpc>
              <a:spcBef>
                <a:spcPts val="1544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35%</a:t>
            </a:r>
          </a:p>
          <a:p>
            <a:pPr marL="0" marR="0">
              <a:lnSpc>
                <a:spcPts val="1100"/>
              </a:lnSpc>
              <a:spcBef>
                <a:spcPts val="1594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30%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199837" y="1910868"/>
            <a:ext cx="49994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65.4%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810658" y="2042983"/>
            <a:ext cx="49994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63.4%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32199" y="2278874"/>
            <a:ext cx="532096" cy="11449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563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59.9%</a:t>
            </a:r>
          </a:p>
          <a:p>
            <a:pPr marL="0" marR="0">
              <a:lnSpc>
                <a:spcPts val="1100"/>
              </a:lnSpc>
              <a:spcBef>
                <a:spcPts val="6515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51.2%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53941" y="2510423"/>
            <a:ext cx="49994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56.4%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421479" y="2501477"/>
            <a:ext cx="49994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56.6%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032299" y="2606409"/>
            <a:ext cx="49994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55.0%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643121" y="2655732"/>
            <a:ext cx="49994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54.3%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589016" y="2738598"/>
            <a:ext cx="49994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53.0%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480806" y="2729206"/>
            <a:ext cx="888711" cy="183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53.2%</a:t>
            </a:r>
            <a:r>
              <a:rPr sz="1100" spc="56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53.1%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091627" y="2833844"/>
            <a:ext cx="49994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51.6%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367374" y="2941265"/>
            <a:ext cx="49994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50.0%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978195" y="2963547"/>
            <a:ext cx="49994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49.7%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534911" y="3159331"/>
            <a:ext cx="49994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46.8%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702448" y="3184930"/>
            <a:ext cx="49994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46.4%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756553" y="3211796"/>
            <a:ext cx="49994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46.0%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145732" y="3241812"/>
            <a:ext cx="49994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45.6%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313269" y="3386902"/>
            <a:ext cx="49994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43.4%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924090" y="3500461"/>
            <a:ext cx="49994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41.7%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896512" y="4631711"/>
            <a:ext cx="7440493" cy="459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2003</a:t>
            </a:r>
            <a:r>
              <a:rPr sz="1100" spc="563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2004</a:t>
            </a:r>
            <a:r>
              <a:rPr sz="1100" spc="563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2005</a:t>
            </a:r>
            <a:r>
              <a:rPr sz="1100" spc="563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2006</a:t>
            </a:r>
            <a:r>
              <a:rPr sz="1100" spc="563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2007</a:t>
            </a:r>
            <a:r>
              <a:rPr sz="1100" spc="563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2008</a:t>
            </a:r>
            <a:r>
              <a:rPr sz="1100" spc="563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2009</a:t>
            </a:r>
            <a:r>
              <a:rPr sz="1100" spc="563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2010</a:t>
            </a:r>
            <a:r>
              <a:rPr sz="1100" spc="563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2011</a:t>
            </a:r>
            <a:r>
              <a:rPr sz="1100" spc="563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2012</a:t>
            </a:r>
            <a:r>
              <a:rPr sz="1100" spc="563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2013</a:t>
            </a:r>
            <a:r>
              <a:rPr sz="1100" spc="563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2014</a:t>
            </a:r>
            <a:r>
              <a:rPr sz="1100" spc="563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2015</a:t>
            </a:r>
            <a:r>
              <a:rPr sz="1100" spc="563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2016</a:t>
            </a:r>
            <a:r>
              <a:rPr sz="1100" spc="563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2017</a:t>
            </a:r>
            <a:r>
              <a:rPr sz="1100" spc="563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2018</a:t>
            </a:r>
            <a:r>
              <a:rPr sz="1100" spc="563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2019</a:t>
            </a:r>
            <a:r>
              <a:rPr sz="1100" spc="563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2020</a:t>
            </a:r>
            <a:r>
              <a:rPr sz="1100" spc="563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2021</a:t>
            </a:r>
          </a:p>
          <a:p>
            <a:pPr marL="606084" marR="0">
              <a:lnSpc>
                <a:spcPts val="1100"/>
              </a:lnSpc>
              <a:spcBef>
                <a:spcPts val="1120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Γνώσεις,</a:t>
            </a:r>
            <a:r>
              <a:rPr sz="110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ικανότητες</a:t>
            </a:r>
            <a:r>
              <a:rPr sz="1100" spc="-27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και</a:t>
            </a:r>
            <a:r>
              <a:rPr sz="110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εμπειρία</a:t>
            </a:r>
            <a:r>
              <a:rPr sz="110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για</a:t>
            </a:r>
            <a:r>
              <a:rPr sz="110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την</a:t>
            </a:r>
            <a:r>
              <a:rPr sz="1100" spc="-27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άσκηση</a:t>
            </a:r>
            <a:r>
              <a:rPr sz="110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επιχειρηματικής</a:t>
            </a:r>
            <a:r>
              <a:rPr sz="1100" spc="-27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δραστηριότητας</a:t>
            </a:r>
            <a:r>
              <a:rPr sz="1100" spc="331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Διαχρονικός</a:t>
            </a:r>
            <a:r>
              <a:rPr sz="1100" spc="-27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Μ.Ο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778183" y="5355167"/>
            <a:ext cx="252482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Πηγή:</a:t>
            </a:r>
            <a:r>
              <a:rPr sz="1100" spc="-2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GEM,</a:t>
            </a:r>
            <a:r>
              <a:rPr sz="11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Επεξεργασία</a:t>
            </a:r>
            <a:r>
              <a:rPr sz="11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στοιχείων:</a:t>
            </a:r>
            <a:r>
              <a:rPr sz="1100" spc="-2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ΙΟΒΕ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92583" y="5693259"/>
            <a:ext cx="8659454" cy="50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sz="1650" dirty="0">
                <a:solidFill>
                  <a:srgbClr val="000000"/>
                </a:solidFill>
                <a:latin typeface="JUGJNP+ArialMT"/>
                <a:cs typeface="JUGJNP+ArialMT"/>
              </a:rPr>
              <a:t>•</a:t>
            </a:r>
            <a:r>
              <a:rPr sz="1650" spc="12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Το</a:t>
            </a:r>
            <a:r>
              <a:rPr sz="1600" spc="18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53,1%</a:t>
            </a:r>
            <a:r>
              <a:rPr sz="1600" b="1" spc="3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του</a:t>
            </a:r>
            <a:r>
              <a:rPr sz="1600" spc="3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πληθυσμού</a:t>
            </a:r>
            <a:r>
              <a:rPr sz="1600" spc="3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ανεξαρτήτως</a:t>
            </a:r>
            <a:r>
              <a:rPr sz="1600" spc="3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αν</a:t>
            </a:r>
            <a:r>
              <a:rPr sz="1600" spc="3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ασχολείται</a:t>
            </a:r>
            <a:r>
              <a:rPr sz="1600" spc="3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με</a:t>
            </a:r>
            <a:r>
              <a:rPr sz="1600" spc="31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την</a:t>
            </a:r>
            <a:r>
              <a:rPr sz="1600" spc="2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επιχειρηματικότητα</a:t>
            </a:r>
            <a:r>
              <a:rPr sz="1600" spc="2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δηλώνει</a:t>
            </a:r>
            <a:r>
              <a:rPr sz="1600" spc="3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ότι</a:t>
            </a:r>
          </a:p>
          <a:p>
            <a:pPr marL="285750" marR="0">
              <a:lnSpc>
                <a:spcPts val="1600"/>
              </a:lnSpc>
              <a:spcBef>
                <a:spcPts val="200"/>
              </a:spcBef>
              <a:spcAft>
                <a:spcPts val="0"/>
              </a:spcAft>
            </a:pPr>
            <a:r>
              <a:rPr sz="1600" u="sng" dirty="0">
                <a:solidFill>
                  <a:srgbClr val="000000"/>
                </a:solidFill>
                <a:latin typeface="Calibri"/>
                <a:cs typeface="Calibri"/>
              </a:rPr>
              <a:t>διαθέτει</a:t>
            </a:r>
            <a:r>
              <a:rPr sz="1600" u="sng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u="sng" dirty="0">
                <a:solidFill>
                  <a:srgbClr val="000000"/>
                </a:solidFill>
                <a:latin typeface="Calibri"/>
                <a:cs typeface="Calibri"/>
              </a:rPr>
              <a:t>ικανότητες,</a:t>
            </a:r>
            <a:r>
              <a:rPr sz="1600" u="sng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u="sng" dirty="0">
                <a:solidFill>
                  <a:srgbClr val="000000"/>
                </a:solidFill>
                <a:latin typeface="Calibri"/>
                <a:cs typeface="Calibri"/>
              </a:rPr>
              <a:t>γνώσεις</a:t>
            </a:r>
            <a:r>
              <a:rPr sz="1600" u="sng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u="sng" dirty="0">
                <a:solidFill>
                  <a:srgbClr val="000000"/>
                </a:solidFill>
                <a:latin typeface="Calibri"/>
                <a:cs typeface="Calibri"/>
              </a:rPr>
              <a:t>και</a:t>
            </a:r>
            <a:r>
              <a:rPr sz="1600" u="sng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u="sng" dirty="0">
                <a:solidFill>
                  <a:srgbClr val="000000"/>
                </a:solidFill>
                <a:latin typeface="Calibri"/>
                <a:cs typeface="Calibri"/>
              </a:rPr>
              <a:t>εμπειρία</a:t>
            </a:r>
            <a:r>
              <a:rPr sz="1600" u="sng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για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άσκηση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επιχειρηματικής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δραστηριότητας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292583" y="6302859"/>
            <a:ext cx="7932683" cy="2785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sz="1650" dirty="0">
                <a:solidFill>
                  <a:srgbClr val="000000"/>
                </a:solidFill>
                <a:latin typeface="JUGJNP+ArialMT"/>
                <a:cs typeface="JUGJNP+ArialMT"/>
              </a:rPr>
              <a:t>•</a:t>
            </a:r>
            <a:r>
              <a:rPr sz="1650" spc="12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Στο</a:t>
            </a:r>
            <a:r>
              <a:rPr sz="1600" b="1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65,6%</a:t>
            </a:r>
            <a:r>
              <a:rPr sz="1600" b="1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η</a:t>
            </a:r>
            <a:r>
              <a:rPr sz="1600" b="1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αυτοπεποίθηση</a:t>
            </a:r>
            <a:r>
              <a:rPr sz="1600" b="1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αν</a:t>
            </a:r>
            <a:r>
              <a:rPr sz="1600" b="1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εστιάσουμε</a:t>
            </a:r>
            <a:r>
              <a:rPr sz="1600" b="1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μόνο</a:t>
            </a:r>
            <a:r>
              <a:rPr sz="1600" b="1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στους</a:t>
            </a:r>
            <a:r>
              <a:rPr sz="1600" b="1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επιχειρηματίες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αρχικών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σταδίων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66165" y="471860"/>
            <a:ext cx="7034997" cy="7564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sz="28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Εξασθένιση</a:t>
            </a:r>
            <a:r>
              <a:rPr sz="2800" spc="-49" dirty="0">
                <a:solidFill>
                  <a:srgbClr val="355D7E"/>
                </a:solidFill>
                <a:latin typeface="TFRJAG+Calibri-Light"/>
                <a:cs typeface="TFRJAG+Calibri-Light"/>
              </a:rPr>
              <a:t> </a:t>
            </a:r>
            <a:r>
              <a:rPr sz="28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φόβου επιχειρηματικής αποτυχίας </a:t>
            </a:r>
            <a:r>
              <a:rPr sz="2800" spc="-51" dirty="0">
                <a:solidFill>
                  <a:srgbClr val="355D7E"/>
                </a:solidFill>
                <a:latin typeface="TFRJAG+Calibri-Light"/>
                <a:cs typeface="TFRJAG+Calibri-Light"/>
              </a:rPr>
              <a:t>ως</a:t>
            </a:r>
          </a:p>
          <a:p>
            <a:pPr marL="0" marR="0">
              <a:lnSpc>
                <a:spcPts val="2800"/>
              </a:lnSpc>
              <a:spcBef>
                <a:spcPts val="55"/>
              </a:spcBef>
              <a:spcAft>
                <a:spcPts val="0"/>
              </a:spcAft>
            </a:pPr>
            <a:r>
              <a:rPr sz="28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αποτρεπτικού παράγοντα…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85698" y="1630089"/>
            <a:ext cx="170100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(%</a:t>
            </a:r>
            <a:r>
              <a:rPr sz="1100" spc="-2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πληθυσμού</a:t>
            </a:r>
            <a:r>
              <a:rPr sz="11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18-64</a:t>
            </a:r>
            <a:r>
              <a:rPr sz="1100" spc="-2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ετών)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7712" y="1925075"/>
            <a:ext cx="349969" cy="29387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80%</a:t>
            </a:r>
          </a:p>
          <a:p>
            <a:pPr marL="0" marR="0">
              <a:lnSpc>
                <a:spcPts val="900"/>
              </a:lnSpc>
              <a:spcBef>
                <a:spcPts val="1842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75%</a:t>
            </a:r>
          </a:p>
          <a:p>
            <a:pPr marL="0" marR="0">
              <a:lnSpc>
                <a:spcPts val="900"/>
              </a:lnSpc>
              <a:spcBef>
                <a:spcPts val="1892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70%</a:t>
            </a:r>
          </a:p>
          <a:p>
            <a:pPr marL="0" marR="0">
              <a:lnSpc>
                <a:spcPts val="900"/>
              </a:lnSpc>
              <a:spcBef>
                <a:spcPts val="1842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65%</a:t>
            </a:r>
          </a:p>
          <a:p>
            <a:pPr marL="0" marR="0">
              <a:lnSpc>
                <a:spcPts val="900"/>
              </a:lnSpc>
              <a:spcBef>
                <a:spcPts val="1892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60%</a:t>
            </a:r>
          </a:p>
          <a:p>
            <a:pPr marL="0" marR="0">
              <a:lnSpc>
                <a:spcPts val="900"/>
              </a:lnSpc>
              <a:spcBef>
                <a:spcPts val="1842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55%</a:t>
            </a:r>
          </a:p>
          <a:p>
            <a:pPr marL="0" marR="0">
              <a:lnSpc>
                <a:spcPts val="900"/>
              </a:lnSpc>
              <a:spcBef>
                <a:spcPts val="1892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50%</a:t>
            </a:r>
          </a:p>
          <a:p>
            <a:pPr marL="0" marR="0">
              <a:lnSpc>
                <a:spcPts val="900"/>
              </a:lnSpc>
              <a:spcBef>
                <a:spcPts val="1842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45%</a:t>
            </a:r>
          </a:p>
          <a:p>
            <a:pPr marL="0" marR="0">
              <a:lnSpc>
                <a:spcPts val="900"/>
              </a:lnSpc>
              <a:spcBef>
                <a:spcPts val="1842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40%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136413" y="2147345"/>
            <a:ext cx="1812817" cy="29235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Το</a:t>
            </a:r>
            <a:r>
              <a:rPr sz="1600" b="1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42,4%</a:t>
            </a:r>
            <a:r>
              <a:rPr sz="1600" b="1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(από</a:t>
            </a:r>
          </a:p>
          <a:p>
            <a:pPr marL="0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49,4%)</a:t>
            </a:r>
            <a:r>
              <a:rPr sz="1600" b="1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των</a:t>
            </a:r>
          </a:p>
          <a:p>
            <a:pPr marL="0" marR="0">
              <a:lnSpc>
                <a:spcPts val="1600"/>
              </a:lnSpc>
              <a:spcBef>
                <a:spcPts val="319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επιχειρηματιών</a:t>
            </a:r>
          </a:p>
          <a:p>
            <a:pPr marL="0" marR="0">
              <a:lnSpc>
                <a:spcPts val="1600"/>
              </a:lnSpc>
              <a:spcBef>
                <a:spcPts val="37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αρχικών</a:t>
            </a:r>
            <a:r>
              <a:rPr sz="1600" b="1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σταδίων</a:t>
            </a:r>
          </a:p>
          <a:p>
            <a:pPr marL="0" marR="0">
              <a:lnSpc>
                <a:spcPts val="1600"/>
              </a:lnSpc>
              <a:spcBef>
                <a:spcPts val="319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επισημαίνει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ως</a:t>
            </a:r>
          </a:p>
          <a:p>
            <a:pPr marL="0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sz="1600" u="sng" dirty="0">
                <a:solidFill>
                  <a:srgbClr val="000000"/>
                </a:solidFill>
                <a:latin typeface="Calibri"/>
                <a:cs typeface="Calibri"/>
              </a:rPr>
              <a:t>ανασταλτικό</a:t>
            </a:r>
          </a:p>
          <a:p>
            <a:pPr marL="0" marR="0">
              <a:lnSpc>
                <a:spcPts val="1600"/>
              </a:lnSpc>
              <a:spcBef>
                <a:spcPts val="319"/>
              </a:spcBef>
              <a:spcAft>
                <a:spcPts val="0"/>
              </a:spcAft>
            </a:pPr>
            <a:r>
              <a:rPr sz="1600" u="sng" dirty="0">
                <a:solidFill>
                  <a:srgbClr val="000000"/>
                </a:solidFill>
                <a:latin typeface="Calibri"/>
                <a:cs typeface="Calibri"/>
              </a:rPr>
              <a:t>παράγοντα</a:t>
            </a:r>
            <a:r>
              <a:rPr sz="1600" u="sng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u="sng" dirty="0">
                <a:solidFill>
                  <a:srgbClr val="000000"/>
                </a:solidFill>
                <a:latin typeface="Calibri"/>
                <a:cs typeface="Calibri"/>
              </a:rPr>
              <a:t>το</a:t>
            </a:r>
            <a:r>
              <a:rPr sz="1600" u="sng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u="sng" dirty="0">
                <a:solidFill>
                  <a:srgbClr val="000000"/>
                </a:solidFill>
                <a:latin typeface="Calibri"/>
                <a:cs typeface="Calibri"/>
              </a:rPr>
              <a:t>φόβο</a:t>
            </a:r>
          </a:p>
          <a:p>
            <a:pPr marL="0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sz="1600" u="sng" dirty="0">
                <a:solidFill>
                  <a:srgbClr val="000000"/>
                </a:solidFill>
                <a:latin typeface="Calibri"/>
                <a:cs typeface="Calibri"/>
              </a:rPr>
              <a:t>της</a:t>
            </a:r>
            <a:r>
              <a:rPr sz="1600" u="sng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u="sng" dirty="0">
                <a:solidFill>
                  <a:srgbClr val="000000"/>
                </a:solidFill>
                <a:latin typeface="Calibri"/>
                <a:cs typeface="Calibri"/>
              </a:rPr>
              <a:t>αποτυχίας,</a:t>
            </a:r>
          </a:p>
          <a:p>
            <a:pPr marL="0" marR="0">
              <a:lnSpc>
                <a:spcPts val="1600"/>
              </a:lnSpc>
              <a:spcBef>
                <a:spcPts val="37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ενδεικτικό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της</a:t>
            </a:r>
          </a:p>
          <a:p>
            <a:pPr marL="0" marR="0">
              <a:lnSpc>
                <a:spcPts val="1600"/>
              </a:lnSpc>
              <a:spcBef>
                <a:spcPts val="319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συνειδητοποίησης</a:t>
            </a:r>
          </a:p>
          <a:p>
            <a:pPr marL="0" marR="0">
              <a:lnSpc>
                <a:spcPts val="1600"/>
              </a:lnSpc>
              <a:spcBef>
                <a:spcPts val="319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των</a:t>
            </a:r>
            <a:r>
              <a:rPr sz="16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u="sng" dirty="0">
                <a:solidFill>
                  <a:srgbClr val="000000"/>
                </a:solidFill>
                <a:latin typeface="Calibri"/>
                <a:cs typeface="Calibri"/>
              </a:rPr>
              <a:t>δυσκολιών</a:t>
            </a:r>
            <a:r>
              <a:rPr sz="1600" u="sng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u="sng" dirty="0">
                <a:solidFill>
                  <a:srgbClr val="000000"/>
                </a:solidFill>
                <a:latin typeface="Calibri"/>
                <a:cs typeface="Calibri"/>
              </a:rPr>
              <a:t>του</a:t>
            </a:r>
          </a:p>
          <a:p>
            <a:pPr marL="0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sz="1600" u="sng" dirty="0">
                <a:solidFill>
                  <a:srgbClr val="000000"/>
                </a:solidFill>
                <a:latin typeface="Calibri"/>
                <a:cs typeface="Calibri"/>
              </a:rPr>
              <a:t>εγχειρήματος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610382" y="2205491"/>
            <a:ext cx="43675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73.7%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222282" y="2355088"/>
            <a:ext cx="43675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71.6%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916333" y="2454631"/>
            <a:ext cx="43675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70.1%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834183" y="2436319"/>
            <a:ext cx="742367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70.4%</a:t>
            </a:r>
            <a:r>
              <a:rPr sz="900" spc="-51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70.4%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304432" y="2549928"/>
            <a:ext cx="43675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68.8%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46084" y="2568671"/>
            <a:ext cx="43675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68.5%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528233" y="2792094"/>
            <a:ext cx="43675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65.3%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057984" y="2965727"/>
            <a:ext cx="43675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62.8%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998481" y="2996911"/>
            <a:ext cx="43675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62.4%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468730" y="3375510"/>
            <a:ext cx="43675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56.9%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080631" y="3405335"/>
            <a:ext cx="43675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56.5%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363935" y="3449856"/>
            <a:ext cx="43675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55.9%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856829" y="3529197"/>
            <a:ext cx="43675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54.7%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774680" y="3538766"/>
            <a:ext cx="43675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54.6%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386581" y="3654543"/>
            <a:ext cx="43675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52.9%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162780" y="3760612"/>
            <a:ext cx="43675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51.4%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692531" y="3742031"/>
            <a:ext cx="43675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51.7%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752034" y="4084782"/>
            <a:ext cx="43675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46.7%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877467" y="4849859"/>
            <a:ext cx="5890944" cy="4038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2003</a:t>
            </a:r>
            <a:r>
              <a:rPr sz="900" spc="361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2004</a:t>
            </a:r>
            <a:r>
              <a:rPr sz="900" spc="361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2005</a:t>
            </a:r>
            <a:r>
              <a:rPr sz="900" spc="361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2006</a:t>
            </a:r>
            <a:r>
              <a:rPr sz="900" spc="361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2007</a:t>
            </a:r>
            <a:r>
              <a:rPr sz="900" spc="361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2008</a:t>
            </a:r>
            <a:r>
              <a:rPr sz="900" spc="361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2009</a:t>
            </a:r>
            <a:r>
              <a:rPr sz="900" spc="361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2010</a:t>
            </a:r>
            <a:r>
              <a:rPr sz="900" spc="361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2011</a:t>
            </a:r>
            <a:r>
              <a:rPr sz="900" spc="361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2012</a:t>
            </a:r>
            <a:r>
              <a:rPr sz="900" spc="361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2013</a:t>
            </a:r>
            <a:r>
              <a:rPr sz="900" spc="361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2014</a:t>
            </a:r>
            <a:r>
              <a:rPr sz="900" spc="361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2015</a:t>
            </a:r>
            <a:r>
              <a:rPr sz="900" spc="361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2016</a:t>
            </a:r>
            <a:r>
              <a:rPr sz="900" spc="361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2017</a:t>
            </a:r>
            <a:r>
              <a:rPr sz="900" spc="361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2018</a:t>
            </a:r>
            <a:r>
              <a:rPr sz="900" spc="361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2019</a:t>
            </a:r>
            <a:r>
              <a:rPr sz="900" spc="361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2020</a:t>
            </a:r>
            <a:r>
              <a:rPr sz="900" spc="361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2021</a:t>
            </a:r>
          </a:p>
          <a:p>
            <a:pPr marL="1726363" marR="0">
              <a:lnSpc>
                <a:spcPts val="900"/>
              </a:lnSpc>
              <a:spcBef>
                <a:spcPts val="1079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Φόβος</a:t>
            </a:r>
            <a:r>
              <a:rPr sz="900" spc="-21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αποτυχίας</a:t>
            </a:r>
            <a:r>
              <a:rPr sz="900" spc="2731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Διαχρονικός</a:t>
            </a:r>
            <a:r>
              <a:rPr sz="900" spc="-21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μέσος</a:t>
            </a:r>
            <a:r>
              <a:rPr sz="900" spc="-21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όρος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30130" y="5403223"/>
            <a:ext cx="252482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Πηγή:</a:t>
            </a:r>
            <a:r>
              <a:rPr sz="1100" spc="-2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GEM,</a:t>
            </a:r>
            <a:r>
              <a:rPr sz="11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Επεξεργασία</a:t>
            </a:r>
            <a:r>
              <a:rPr sz="11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στοιχείων:</a:t>
            </a:r>
            <a:r>
              <a:rPr sz="1100" spc="-2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ΙΟΒΕ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30130" y="5719726"/>
            <a:ext cx="8532014" cy="728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600" i="1" dirty="0">
                <a:solidFill>
                  <a:srgbClr val="000000"/>
                </a:solidFill>
                <a:latin typeface="Calibri"/>
                <a:cs typeface="Calibri"/>
              </a:rPr>
              <a:t>Ο</a:t>
            </a:r>
            <a:r>
              <a:rPr sz="1600" i="1" spc="28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000000"/>
                </a:solidFill>
                <a:latin typeface="Calibri"/>
                <a:cs typeface="Calibri"/>
              </a:rPr>
              <a:t>φόβος</a:t>
            </a:r>
            <a:r>
              <a:rPr sz="1600" i="1" spc="3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000000"/>
                </a:solidFill>
                <a:latin typeface="Calibri"/>
                <a:cs typeface="Calibri"/>
              </a:rPr>
              <a:t>αποτυχίας</a:t>
            </a:r>
            <a:r>
              <a:rPr sz="1600" i="1" spc="30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000000"/>
                </a:solidFill>
                <a:latin typeface="Calibri"/>
                <a:cs typeface="Calibri"/>
              </a:rPr>
              <a:t>σε</a:t>
            </a:r>
            <a:r>
              <a:rPr sz="1600" i="1" spc="2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000000"/>
                </a:solidFill>
                <a:latin typeface="Calibri"/>
                <a:cs typeface="Calibri"/>
              </a:rPr>
              <a:t>αυτούς</a:t>
            </a:r>
            <a:r>
              <a:rPr sz="1600" i="1" spc="29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000000"/>
                </a:solidFill>
                <a:latin typeface="Calibri"/>
                <a:cs typeface="Calibri"/>
              </a:rPr>
              <a:t>που</a:t>
            </a:r>
            <a:r>
              <a:rPr sz="1600" i="1" spc="2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000000"/>
                </a:solidFill>
                <a:latin typeface="Calibri"/>
                <a:cs typeface="Calibri"/>
              </a:rPr>
              <a:t>διαβλέπουν</a:t>
            </a:r>
            <a:r>
              <a:rPr sz="1600" i="1" spc="2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000000"/>
                </a:solidFill>
                <a:latin typeface="Calibri"/>
                <a:cs typeface="Calibri"/>
              </a:rPr>
              <a:t>γενικά</a:t>
            </a:r>
            <a:r>
              <a:rPr sz="1600" i="1" spc="2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000000"/>
                </a:solidFill>
                <a:latin typeface="Calibri"/>
                <a:cs typeface="Calibri"/>
              </a:rPr>
              <a:t>επιχειρηματικές</a:t>
            </a:r>
            <a:r>
              <a:rPr sz="1600" i="1" spc="2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000000"/>
                </a:solidFill>
                <a:latin typeface="Calibri"/>
                <a:cs typeface="Calibri"/>
              </a:rPr>
              <a:t>ευκαιρίες,</a:t>
            </a:r>
            <a:r>
              <a:rPr sz="1600" i="1" spc="2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000000"/>
                </a:solidFill>
                <a:latin typeface="Calibri"/>
                <a:cs typeface="Calibri"/>
              </a:rPr>
              <a:t>ανέρχεται</a:t>
            </a:r>
            <a:r>
              <a:rPr sz="1600" i="1" spc="2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000000"/>
                </a:solidFill>
                <a:latin typeface="Calibri"/>
                <a:cs typeface="Calibri"/>
              </a:rPr>
              <a:t>στο</a:t>
            </a:r>
          </a:p>
          <a:p>
            <a:pPr marL="0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sz="1600" i="1" dirty="0">
                <a:solidFill>
                  <a:srgbClr val="000000"/>
                </a:solidFill>
                <a:latin typeface="Calibri"/>
                <a:cs typeface="Calibri"/>
              </a:rPr>
              <a:t>71,6%,</a:t>
            </a:r>
            <a:r>
              <a:rPr sz="1600" i="1" spc="4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000000"/>
                </a:solidFill>
                <a:latin typeface="Calibri"/>
                <a:cs typeface="Calibri"/>
              </a:rPr>
              <a:t>δηλαδή</a:t>
            </a:r>
            <a:r>
              <a:rPr sz="1600" i="1" spc="3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000000"/>
                </a:solidFill>
                <a:latin typeface="Calibri"/>
                <a:cs typeface="Calibri"/>
              </a:rPr>
              <a:t>ενώ</a:t>
            </a:r>
            <a:r>
              <a:rPr sz="1600" i="1" spc="4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000000"/>
                </a:solidFill>
                <a:latin typeface="Calibri"/>
                <a:cs typeface="Calibri"/>
              </a:rPr>
              <a:t>διαβλέπουν</a:t>
            </a:r>
            <a:r>
              <a:rPr sz="1600" i="1" spc="40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000000"/>
                </a:solidFill>
                <a:latin typeface="Calibri"/>
                <a:cs typeface="Calibri"/>
              </a:rPr>
              <a:t>ευκαιρίες</a:t>
            </a:r>
            <a:r>
              <a:rPr sz="1600" i="1" spc="3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000000"/>
                </a:solidFill>
                <a:latin typeface="Calibri"/>
                <a:cs typeface="Calibri"/>
              </a:rPr>
              <a:t>διστάζουν</a:t>
            </a:r>
            <a:r>
              <a:rPr sz="1600" i="1" spc="4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000000"/>
                </a:solidFill>
                <a:latin typeface="Calibri"/>
                <a:cs typeface="Calibri"/>
              </a:rPr>
              <a:t>ή</a:t>
            </a:r>
            <a:r>
              <a:rPr sz="1600" i="1" spc="4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000000"/>
                </a:solidFill>
                <a:latin typeface="Calibri"/>
                <a:cs typeface="Calibri"/>
              </a:rPr>
              <a:t>ακόμα</a:t>
            </a:r>
            <a:r>
              <a:rPr sz="1600" i="1" spc="4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000000"/>
                </a:solidFill>
                <a:latin typeface="Calibri"/>
                <a:cs typeface="Calibri"/>
              </a:rPr>
              <a:t>και</a:t>
            </a:r>
            <a:r>
              <a:rPr sz="1600" i="1" spc="3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000000"/>
                </a:solidFill>
                <a:latin typeface="Calibri"/>
                <a:cs typeface="Calibri"/>
              </a:rPr>
              <a:t>απορρίπτουν</a:t>
            </a:r>
            <a:r>
              <a:rPr sz="1600" i="1" spc="4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000000"/>
                </a:solidFill>
                <a:latin typeface="Calibri"/>
                <a:cs typeface="Calibri"/>
              </a:rPr>
              <a:t>την</a:t>
            </a:r>
            <a:r>
              <a:rPr sz="1600" i="1" spc="38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000000"/>
                </a:solidFill>
                <a:latin typeface="Calibri"/>
                <a:cs typeface="Calibri"/>
              </a:rPr>
              <a:t>υλοποίηση</a:t>
            </a:r>
          </a:p>
          <a:p>
            <a:pPr marL="0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sz="1600" i="1" dirty="0">
                <a:solidFill>
                  <a:srgbClr val="000000"/>
                </a:solidFill>
                <a:latin typeface="Calibri"/>
                <a:cs typeface="Calibri"/>
              </a:rPr>
              <a:t>επιχειρηματικών σχεδίων υπό το φόβο της αποτυχίας.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91553" y="431378"/>
            <a:ext cx="6931110" cy="7564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sz="28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Επιδείνωση</a:t>
            </a:r>
            <a:r>
              <a:rPr sz="2800" spc="-49" dirty="0">
                <a:solidFill>
                  <a:srgbClr val="355D7E"/>
                </a:solidFill>
                <a:latin typeface="TFRJAG+Calibri-Light"/>
                <a:cs typeface="TFRJAG+Calibri-Light"/>
              </a:rPr>
              <a:t> </a:t>
            </a:r>
            <a:r>
              <a:rPr sz="2800" spc="-51" dirty="0">
                <a:solidFill>
                  <a:srgbClr val="355D7E"/>
                </a:solidFill>
                <a:latin typeface="TFRJAG+Calibri-Light"/>
                <a:cs typeface="TFRJAG+Calibri-Light"/>
              </a:rPr>
              <a:t>στη</a:t>
            </a:r>
            <a:r>
              <a:rPr sz="2800" spc="-49" dirty="0">
                <a:solidFill>
                  <a:srgbClr val="355D7E"/>
                </a:solidFill>
                <a:latin typeface="TFRJAG+Calibri-Light"/>
                <a:cs typeface="TFRJAG+Calibri-Light"/>
              </a:rPr>
              <a:t> </a:t>
            </a:r>
            <a:r>
              <a:rPr sz="28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δημόσια/κοινωνική αποδοχή</a:t>
            </a:r>
            <a:r>
              <a:rPr sz="2800" spc="-49" dirty="0">
                <a:solidFill>
                  <a:srgbClr val="355D7E"/>
                </a:solidFill>
                <a:latin typeface="TFRJAG+Calibri-Light"/>
                <a:cs typeface="TFRJAG+Calibri-Light"/>
              </a:rPr>
              <a:t> </a:t>
            </a:r>
            <a:r>
              <a:rPr sz="28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της</a:t>
            </a:r>
          </a:p>
          <a:p>
            <a:pPr marL="0" marR="0">
              <a:lnSpc>
                <a:spcPts val="2800"/>
              </a:lnSpc>
              <a:spcBef>
                <a:spcPts val="56"/>
              </a:spcBef>
              <a:spcAft>
                <a:spcPts val="0"/>
              </a:spcAft>
            </a:pPr>
            <a:r>
              <a:rPr sz="28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επιχειρηματικότητας…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79463" y="1428836"/>
            <a:ext cx="3939102" cy="680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64,1%</a:t>
            </a:r>
            <a:r>
              <a:rPr sz="16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δηλώνει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ότι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οι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επιτυχημένοι</a:t>
            </a:r>
          </a:p>
          <a:p>
            <a:pPr marL="0" marR="0">
              <a:lnSpc>
                <a:spcPts val="1600"/>
              </a:lnSpc>
              <a:spcBef>
                <a:spcPts val="127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επιχειρηματίες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αντιμετωπίζονται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με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σεβασμό</a:t>
            </a:r>
          </a:p>
          <a:p>
            <a:pPr marL="0" marR="0">
              <a:lnSpc>
                <a:spcPts val="1600"/>
              </a:lnSpc>
              <a:spcBef>
                <a:spcPts val="177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και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καταξίωση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στη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χώρα…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8944" y="1560202"/>
            <a:ext cx="4324878" cy="460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64,8%</a:t>
            </a:r>
            <a:r>
              <a:rPr sz="16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δηλώνει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ότι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η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επιχειρηματικότητα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αποτελεί</a:t>
            </a:r>
          </a:p>
          <a:p>
            <a:pPr marL="0" marR="0">
              <a:lnSpc>
                <a:spcPts val="1600"/>
              </a:lnSpc>
              <a:spcBef>
                <a:spcPts val="127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καλή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επιλογή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επαγγελματικής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σταδιοδρομίας…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72542" y="2319872"/>
            <a:ext cx="349969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80%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889763" y="2325789"/>
            <a:ext cx="349969" cy="2357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80%</a:t>
            </a:r>
          </a:p>
          <a:p>
            <a:pPr marL="0" marR="0">
              <a:lnSpc>
                <a:spcPts val="900"/>
              </a:lnSpc>
              <a:spcBef>
                <a:spcPts val="158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75%</a:t>
            </a:r>
          </a:p>
          <a:p>
            <a:pPr marL="0" marR="0">
              <a:lnSpc>
                <a:spcPts val="900"/>
              </a:lnSpc>
              <a:spcBef>
                <a:spcPts val="158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70%</a:t>
            </a:r>
          </a:p>
          <a:p>
            <a:pPr marL="0" marR="0">
              <a:lnSpc>
                <a:spcPts val="900"/>
              </a:lnSpc>
              <a:spcBef>
                <a:spcPts val="153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65%</a:t>
            </a:r>
          </a:p>
          <a:p>
            <a:pPr marL="0" marR="0">
              <a:lnSpc>
                <a:spcPts val="900"/>
              </a:lnSpc>
              <a:spcBef>
                <a:spcPts val="158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60%</a:t>
            </a:r>
          </a:p>
          <a:p>
            <a:pPr marL="0" marR="0">
              <a:lnSpc>
                <a:spcPts val="900"/>
              </a:lnSpc>
              <a:spcBef>
                <a:spcPts val="158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55%</a:t>
            </a:r>
          </a:p>
          <a:p>
            <a:pPr marL="0" marR="0">
              <a:lnSpc>
                <a:spcPts val="900"/>
              </a:lnSpc>
              <a:spcBef>
                <a:spcPts val="158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50%</a:t>
            </a:r>
          </a:p>
          <a:p>
            <a:pPr marL="0" marR="0">
              <a:lnSpc>
                <a:spcPts val="900"/>
              </a:lnSpc>
              <a:spcBef>
                <a:spcPts val="158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45%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115503" y="2342703"/>
            <a:ext cx="43675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77.7%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935248" y="2418222"/>
            <a:ext cx="1560223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(%</a:t>
            </a:r>
            <a:r>
              <a:rPr sz="10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πληθυσμού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18-64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ετών)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399744" y="2418222"/>
            <a:ext cx="1560223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(%</a:t>
            </a:r>
            <a:r>
              <a:rPr sz="10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πληθυσμού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18-64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ετών)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553342" y="2459535"/>
            <a:ext cx="43675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75.4%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72542" y="2645876"/>
            <a:ext cx="349969" cy="21084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75%</a:t>
            </a:r>
          </a:p>
          <a:p>
            <a:pPr marL="0" marR="0">
              <a:lnSpc>
                <a:spcPts val="900"/>
              </a:lnSpc>
              <a:spcBef>
                <a:spcPts val="1666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70%</a:t>
            </a:r>
          </a:p>
          <a:p>
            <a:pPr marL="0" marR="0">
              <a:lnSpc>
                <a:spcPts val="900"/>
              </a:lnSpc>
              <a:spcBef>
                <a:spcPts val="1616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65%</a:t>
            </a:r>
          </a:p>
          <a:p>
            <a:pPr marL="0" marR="0">
              <a:lnSpc>
                <a:spcPts val="900"/>
              </a:lnSpc>
              <a:spcBef>
                <a:spcPts val="1666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60%</a:t>
            </a:r>
          </a:p>
          <a:p>
            <a:pPr marL="0" marR="0">
              <a:lnSpc>
                <a:spcPts val="900"/>
              </a:lnSpc>
              <a:spcBef>
                <a:spcPts val="1666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55%</a:t>
            </a:r>
          </a:p>
          <a:p>
            <a:pPr marL="0" marR="0">
              <a:lnSpc>
                <a:spcPts val="900"/>
              </a:lnSpc>
              <a:spcBef>
                <a:spcPts val="1616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50%</a:t>
            </a:r>
          </a:p>
          <a:p>
            <a:pPr marL="0" marR="0">
              <a:lnSpc>
                <a:spcPts val="900"/>
              </a:lnSpc>
              <a:spcBef>
                <a:spcPts val="1666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45%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143141" y="2751316"/>
            <a:ext cx="630889" cy="2032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4472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70.7%</a:t>
            </a:r>
          </a:p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69.9%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309975" y="2788747"/>
            <a:ext cx="858301" cy="240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1883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69.1%</a:t>
            </a:r>
          </a:p>
          <a:p>
            <a:pPr marL="194472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69.4%</a:t>
            </a:r>
          </a:p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68.7%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106084" y="2779403"/>
            <a:ext cx="779502" cy="2634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3085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70.3%</a:t>
            </a:r>
          </a:p>
          <a:p>
            <a:pPr marL="0" marR="0">
              <a:lnSpc>
                <a:spcPts val="87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67.7%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928130" y="2801843"/>
            <a:ext cx="43675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67.2%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007139" y="2847002"/>
            <a:ext cx="640900" cy="4588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69.5%</a:t>
            </a:r>
          </a:p>
          <a:p>
            <a:pPr marL="204482" marR="0">
              <a:lnSpc>
                <a:spcPts val="900"/>
              </a:lnSpc>
              <a:spcBef>
                <a:spcPts val="1512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64.8%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893391" y="2905943"/>
            <a:ext cx="43675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68.3%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144375" y="2927112"/>
            <a:ext cx="640900" cy="275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4483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68.3%</a:t>
            </a:r>
          </a:p>
          <a:p>
            <a:pPr marL="0" marR="0">
              <a:lnSpc>
                <a:spcPts val="900"/>
              </a:lnSpc>
              <a:spcBef>
                <a:spcPts val="69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66.4%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476808" y="2938302"/>
            <a:ext cx="43675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67.8%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532086" y="2967730"/>
            <a:ext cx="630889" cy="278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4472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67.3%</a:t>
            </a:r>
          </a:p>
          <a:p>
            <a:pPr marL="0" marR="0">
              <a:lnSpc>
                <a:spcPts val="900"/>
              </a:lnSpc>
              <a:spcBef>
                <a:spcPts val="96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65.3%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7865753" y="2985038"/>
            <a:ext cx="43675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66.5%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30926" y="3010203"/>
            <a:ext cx="43675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67.0%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7282336" y="3023301"/>
            <a:ext cx="43675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66.4%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7671280" y="3056601"/>
            <a:ext cx="43675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65.9%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7087864" y="3109188"/>
            <a:ext cx="43675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65.1%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757825" y="3141620"/>
            <a:ext cx="640900" cy="216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4483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65.0%</a:t>
            </a:r>
          </a:p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64.0%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371274" y="3182060"/>
            <a:ext cx="43675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64.4%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3393690" y="3166486"/>
            <a:ext cx="640900" cy="2333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4483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64.6%</a:t>
            </a:r>
          </a:p>
          <a:p>
            <a:pPr marL="0" marR="0">
              <a:lnSpc>
                <a:spcPts val="637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63.4%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8643641" y="3169999"/>
            <a:ext cx="43675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64.1%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2780240" y="3210278"/>
            <a:ext cx="737101" cy="511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0684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63.6%</a:t>
            </a:r>
          </a:p>
          <a:p>
            <a:pPr marL="204483" marR="0">
              <a:lnSpc>
                <a:spcPts val="900"/>
              </a:lnSpc>
              <a:spcBef>
                <a:spcPts val="648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60.9%</a:t>
            </a:r>
          </a:p>
          <a:p>
            <a:pPr marL="0" marR="0">
              <a:lnSpc>
                <a:spcPts val="900"/>
              </a:lnSpc>
              <a:spcBef>
                <a:spcPts val="376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58.4%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735409" y="3237260"/>
            <a:ext cx="640900" cy="282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4483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63.5%</a:t>
            </a:r>
          </a:p>
          <a:p>
            <a:pPr marL="0" marR="0">
              <a:lnSpc>
                <a:spcPts val="900"/>
              </a:lnSpc>
              <a:spcBef>
                <a:spcPts val="123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61.5%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5197659" y="3371370"/>
            <a:ext cx="43675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67.1%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2166791" y="3400690"/>
            <a:ext cx="43675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61.0%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2575757" y="3463040"/>
            <a:ext cx="43675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60.1%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555240" y="3667105"/>
            <a:ext cx="43675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63.3%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8254697" y="4100697"/>
            <a:ext cx="43675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49.3%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3802656" y="4147267"/>
            <a:ext cx="43675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49.6%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5754422" y="4898679"/>
            <a:ext cx="2848695" cy="289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Κοινωνική</a:t>
            </a:r>
            <a:r>
              <a:rPr sz="900" spc="-2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καταξίωση</a:t>
            </a:r>
            <a:r>
              <a:rPr sz="900" spc="-2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και</a:t>
            </a:r>
            <a:r>
              <a:rPr sz="900" spc="-21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σεβασμός</a:t>
            </a:r>
            <a:r>
              <a:rPr sz="900" spc="-21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στους</a:t>
            </a:r>
            <a:r>
              <a:rPr sz="900" spc="-21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επιτυχημένους</a:t>
            </a:r>
          </a:p>
          <a:p>
            <a:pPr marL="0" marR="0">
              <a:lnSpc>
                <a:spcPts val="900"/>
              </a:lnSpc>
              <a:spcBef>
                <a:spcPts val="179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επιχειρηματίες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388988" y="5106721"/>
            <a:ext cx="2532885" cy="351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Επιχειρηματικότητα</a:t>
            </a:r>
            <a:r>
              <a:rPr sz="900" spc="-21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:</a:t>
            </a:r>
            <a:r>
              <a:rPr sz="900" spc="-21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Καλή</a:t>
            </a:r>
            <a:r>
              <a:rPr sz="900" spc="-2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επιλογή</a:t>
            </a:r>
            <a:r>
              <a:rPr sz="900" spc="-2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σταδιοδρομίας</a:t>
            </a:r>
          </a:p>
          <a:p>
            <a:pPr marL="0" marR="0">
              <a:lnSpc>
                <a:spcPts val="900"/>
              </a:lnSpc>
              <a:spcBef>
                <a:spcPts val="67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Μακροχρόνιος</a:t>
            </a:r>
            <a:r>
              <a:rPr sz="900" spc="-21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Μ.Ο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5754422" y="5294259"/>
            <a:ext cx="106955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Μακροχρόνιος</a:t>
            </a:r>
            <a:r>
              <a:rPr sz="900" spc="-21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Μ.Ο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270183" y="5655141"/>
            <a:ext cx="252482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Πηγή:</a:t>
            </a:r>
            <a:r>
              <a:rPr sz="1100" spc="-2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GEM,</a:t>
            </a:r>
            <a:r>
              <a:rPr sz="11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Επεξεργασία</a:t>
            </a:r>
            <a:r>
              <a:rPr sz="11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στοιχείων:</a:t>
            </a:r>
            <a:r>
              <a:rPr sz="1100" spc="-2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ΙΟΒΕ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457231" y="6012570"/>
            <a:ext cx="7925745" cy="541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Ενώ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οριακή</a:t>
            </a:r>
            <a:r>
              <a:rPr sz="1800" spc="-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εξασθένιση</a:t>
            </a:r>
            <a:r>
              <a:rPr sz="1800" spc="-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καταγράφεται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στην</a:t>
            </a:r>
            <a:r>
              <a:rPr sz="18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u="sng" dirty="0">
                <a:solidFill>
                  <a:srgbClr val="000000"/>
                </a:solidFill>
                <a:latin typeface="Calibri"/>
                <a:cs typeface="Calibri"/>
              </a:rPr>
              <a:t>προβολή</a:t>
            </a:r>
            <a:r>
              <a:rPr sz="1800" b="1" u="sng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u="sng" dirty="0">
                <a:solidFill>
                  <a:srgbClr val="000000"/>
                </a:solidFill>
                <a:latin typeface="Calibri"/>
                <a:cs typeface="Calibri"/>
              </a:rPr>
              <a:t>επιτυχημένων</a:t>
            </a:r>
            <a:r>
              <a:rPr sz="1800" b="1" u="sng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u="sng" dirty="0">
                <a:solidFill>
                  <a:srgbClr val="000000"/>
                </a:solidFill>
                <a:latin typeface="Calibri"/>
                <a:cs typeface="Calibri"/>
              </a:rPr>
              <a:t>περιπτώσεων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sz="1800" b="1" u="sng" dirty="0">
                <a:solidFill>
                  <a:srgbClr val="000000"/>
                </a:solidFill>
                <a:latin typeface="Calibri"/>
                <a:cs typeface="Calibri"/>
              </a:rPr>
              <a:t>επιχειρηματιών</a:t>
            </a:r>
            <a:r>
              <a:rPr sz="1800" b="1" u="sng" spc="-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από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τα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ΜΜΕ…</a:t>
            </a:r>
            <a:r>
              <a:rPr sz="1800" b="1" dirty="0">
                <a:solidFill>
                  <a:srgbClr val="000000"/>
                </a:solidFill>
                <a:latin typeface="Calibri"/>
                <a:cs typeface="Calibri"/>
              </a:rPr>
              <a:t>από</a:t>
            </a:r>
            <a:r>
              <a:rPr sz="1800" b="1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Calibri"/>
                <a:cs typeface="Calibri"/>
              </a:rPr>
              <a:t>τις</a:t>
            </a:r>
            <a:r>
              <a:rPr sz="1800" b="1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Calibri"/>
                <a:cs typeface="Calibri"/>
              </a:rPr>
              <a:t>χαμηλότερες</a:t>
            </a:r>
            <a:r>
              <a:rPr sz="1800" b="1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Calibri"/>
                <a:cs typeface="Calibri"/>
              </a:rPr>
              <a:t>επιδόσεις</a:t>
            </a:r>
            <a:r>
              <a:rPr sz="1800" b="1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στην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Ευρώπη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97903" y="558187"/>
            <a:ext cx="7100396" cy="44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355D7E"/>
                </a:solidFill>
                <a:latin typeface="TFRJAG+Calibri-Light"/>
                <a:cs typeface="TFRJAG+Calibri-Light"/>
              </a:rPr>
              <a:t>Η</a:t>
            </a:r>
            <a:r>
              <a:rPr sz="3200" spc="-100" dirty="0">
                <a:solidFill>
                  <a:srgbClr val="355D7E"/>
                </a:solidFill>
                <a:latin typeface="TFRJAG+Calibri-Light"/>
                <a:cs typeface="TFRJAG+Calibri-Light"/>
              </a:rPr>
              <a:t> </a:t>
            </a:r>
            <a:r>
              <a:rPr sz="32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επιχειρηματικότητα </a:t>
            </a:r>
            <a:r>
              <a:rPr sz="3200" spc="-51" dirty="0">
                <a:solidFill>
                  <a:srgbClr val="355D7E"/>
                </a:solidFill>
                <a:latin typeface="TFRJAG+Calibri-Light"/>
                <a:cs typeface="TFRJAG+Calibri-Light"/>
              </a:rPr>
              <a:t>στο</a:t>
            </a:r>
            <a:r>
              <a:rPr sz="32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 πλαίσιο του</a:t>
            </a:r>
            <a:r>
              <a:rPr sz="3200" dirty="0">
                <a:solidFill>
                  <a:srgbClr val="355D7E"/>
                </a:solidFill>
                <a:latin typeface="TFRJAG+Calibri-Light"/>
                <a:cs typeface="TFRJAG+Calibri-Light"/>
              </a:rPr>
              <a:t> </a:t>
            </a:r>
            <a:r>
              <a:rPr sz="3200" spc="-51" dirty="0">
                <a:solidFill>
                  <a:srgbClr val="355D7E"/>
                </a:solidFill>
                <a:latin typeface="TFRJAG+Calibri-Light"/>
                <a:cs typeface="TFRJAG+Calibri-Light"/>
              </a:rPr>
              <a:t>GEM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65811" y="1401563"/>
            <a:ext cx="3381083" cy="241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Επιχειρηματικότητα</a:t>
            </a:r>
            <a:r>
              <a:rPr sz="1600" b="1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αρχικών</a:t>
            </a:r>
            <a:r>
              <a:rPr sz="1600" b="1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σταδίων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59029" y="1943801"/>
            <a:ext cx="784249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Δυνητικός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154183" y="1927847"/>
            <a:ext cx="1134219" cy="3604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8967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Επίδοξος</a:t>
            </a:r>
          </a:p>
          <a:p>
            <a:pPr marL="0" marR="0">
              <a:lnSpc>
                <a:spcPts val="1200"/>
              </a:lnSpc>
              <a:spcBef>
                <a:spcPts val="137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επιχειρηματίας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069224" y="1954171"/>
            <a:ext cx="463153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Νέος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582788" y="1965339"/>
            <a:ext cx="105854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Καθιερωμένος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59029" y="2172401"/>
            <a:ext cx="1103634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επιχειρηματίας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648661" y="2182771"/>
            <a:ext cx="1135682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επιχειρηματίας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545839" y="2270139"/>
            <a:ext cx="1119942" cy="4470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229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επιχειρηματίας</a:t>
            </a:r>
          </a:p>
          <a:p>
            <a:pPr marL="0" marR="0">
              <a:lnSpc>
                <a:spcPts val="1200"/>
              </a:lnSpc>
              <a:spcBef>
                <a:spcPts val="82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(επιχείρηση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190226" y="2394447"/>
            <a:ext cx="1007745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Βρίσκεται</a:t>
            </a:r>
            <a:r>
              <a:rPr sz="11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στην</a:t>
            </a:r>
          </a:p>
          <a:p>
            <a:pPr marL="40481" marR="0">
              <a:lnSpc>
                <a:spcPts val="1100"/>
              </a:lnSpc>
              <a:spcBef>
                <a:spcPts val="700"/>
              </a:spcBef>
              <a:spcAft>
                <a:spcPts val="0"/>
              </a:spcAft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έναρξη</a:t>
            </a:r>
            <a:r>
              <a:rPr sz="11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του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791164" y="2487571"/>
            <a:ext cx="883784" cy="184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επιχείρηση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226283" y="2511754"/>
            <a:ext cx="830609" cy="41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355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Γνώσεις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</a:p>
          <a:p>
            <a:pPr marL="0" marR="0">
              <a:lnSpc>
                <a:spcPts val="1200"/>
              </a:lnSpc>
              <a:spcBef>
                <a:spcPts val="60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ικανότητες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829512" y="2792371"/>
            <a:ext cx="803791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&lt;3,5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ετών)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570693" y="2831507"/>
            <a:ext cx="838234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&gt;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3,5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ετών)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186416" y="2851647"/>
            <a:ext cx="92723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εγχειρήματος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155909" y="3194573"/>
            <a:ext cx="927571" cy="41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28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Δημιουργία</a:t>
            </a:r>
          </a:p>
          <a:p>
            <a:pPr marL="0" marR="0">
              <a:lnSpc>
                <a:spcPts val="1200"/>
              </a:lnSpc>
              <a:spcBef>
                <a:spcPts val="60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επιχείρησης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279911" y="3246423"/>
            <a:ext cx="1114004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Σύλληψη</a:t>
            </a:r>
            <a:r>
              <a:rPr sz="1200" b="1" spc="-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ιδέας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690661" y="3246423"/>
            <a:ext cx="760586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Επιβίωση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350469" y="3902372"/>
            <a:ext cx="1731236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Ατομικά</a:t>
            </a:r>
            <a:r>
              <a:rPr sz="1200" b="1" spc="-2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χαρακτηριστικά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326147" y="3888108"/>
            <a:ext cx="102230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Οικοσύστημα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847595" y="3900073"/>
            <a:ext cx="935012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Συνεισφορά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350469" y="4254968"/>
            <a:ext cx="278516" cy="671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87"/>
              </a:lnSpc>
              <a:spcBef>
                <a:spcPts val="0"/>
              </a:spcBef>
              <a:spcAft>
                <a:spcPts val="0"/>
              </a:spcAft>
            </a:pPr>
            <a:r>
              <a:rPr sz="1250" dirty="0">
                <a:solidFill>
                  <a:srgbClr val="FFFFFF"/>
                </a:solidFill>
                <a:latin typeface="OMFSGB+Wingdings-Regular"/>
                <a:cs typeface="OMFSGB+Wingdings-Regular"/>
              </a:rPr>
              <a:t></a:t>
            </a:r>
          </a:p>
          <a:p>
            <a:pPr marL="0" marR="0">
              <a:lnSpc>
                <a:spcPts val="1387"/>
              </a:lnSpc>
              <a:spcBef>
                <a:spcPts val="412"/>
              </a:spcBef>
              <a:spcAft>
                <a:spcPts val="0"/>
              </a:spcAft>
            </a:pPr>
            <a:r>
              <a:rPr sz="1250" dirty="0">
                <a:solidFill>
                  <a:srgbClr val="FFFFFF"/>
                </a:solidFill>
                <a:latin typeface="OMFSGB+Wingdings-Regular"/>
                <a:cs typeface="OMFSGB+Wingdings-Regular"/>
              </a:rPr>
              <a:t></a:t>
            </a:r>
          </a:p>
          <a:p>
            <a:pPr marL="0" marR="0">
              <a:lnSpc>
                <a:spcPts val="1387"/>
              </a:lnSpc>
              <a:spcBef>
                <a:spcPts val="412"/>
              </a:spcBef>
              <a:spcAft>
                <a:spcPts val="0"/>
              </a:spcAft>
            </a:pPr>
            <a:r>
              <a:rPr sz="1250" dirty="0">
                <a:solidFill>
                  <a:srgbClr val="FFFFFF"/>
                </a:solidFill>
                <a:latin typeface="OMFSGB+Wingdings-Regular"/>
                <a:cs typeface="OMFSGB+Wingdings-Regular"/>
              </a:rPr>
              <a:t>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693369" y="4283373"/>
            <a:ext cx="514126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Φύλο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6076195" y="4277050"/>
            <a:ext cx="1797701" cy="41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Επιχειρηματική</a:t>
            </a:r>
            <a:r>
              <a:rPr sz="1200" b="1" spc="-2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ανάπτυξη</a:t>
            </a:r>
          </a:p>
          <a:p>
            <a:pPr marL="0" marR="0">
              <a:lnSpc>
                <a:spcPts val="1200"/>
              </a:lnSpc>
              <a:spcBef>
                <a:spcPts val="600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Καινοτομία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554747" y="4315885"/>
            <a:ext cx="1858783" cy="41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Τομέας</a:t>
            </a:r>
            <a:r>
              <a:rPr sz="1200" b="1" spc="-2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δραστηριοποίησης</a:t>
            </a:r>
          </a:p>
          <a:p>
            <a:pPr marL="0" marR="0">
              <a:lnSpc>
                <a:spcPts val="1200"/>
              </a:lnSpc>
              <a:spcBef>
                <a:spcPts val="600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Ανταγωνισμός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693369" y="4511973"/>
            <a:ext cx="656629" cy="41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Ηλικία</a:t>
            </a:r>
          </a:p>
          <a:p>
            <a:pPr marL="0" marR="0">
              <a:lnSpc>
                <a:spcPts val="1200"/>
              </a:lnSpc>
              <a:spcBef>
                <a:spcPts val="600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Κίνητρο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6076195" y="4734250"/>
            <a:ext cx="1053107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Διεθνοποίηση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98944" y="5782525"/>
            <a:ext cx="6248331" cy="784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u="sng" dirty="0">
                <a:solidFill>
                  <a:srgbClr val="000000"/>
                </a:solidFill>
                <a:latin typeface="Calibri"/>
                <a:cs typeface="Calibri"/>
              </a:rPr>
              <a:t>Επιχειρηματικότητα</a:t>
            </a:r>
            <a:r>
              <a:rPr sz="1800" b="1" u="sng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u="sng" dirty="0">
                <a:solidFill>
                  <a:srgbClr val="000000"/>
                </a:solidFill>
                <a:latin typeface="Calibri"/>
                <a:cs typeface="Calibri"/>
              </a:rPr>
              <a:t>Αρχικών</a:t>
            </a:r>
            <a:r>
              <a:rPr sz="1800" b="1" u="sng" spc="-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u="sng" dirty="0">
                <a:solidFill>
                  <a:srgbClr val="000000"/>
                </a:solidFill>
                <a:latin typeface="Calibri"/>
                <a:cs typeface="Calibri"/>
              </a:rPr>
              <a:t>Σταδίων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r>
              <a:rPr sz="1600" b="1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μέχρι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3,5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έτη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λειτουργίας</a:t>
            </a:r>
          </a:p>
          <a:p>
            <a:pPr marL="0" marR="0">
              <a:lnSpc>
                <a:spcPts val="1800"/>
              </a:lnSpc>
              <a:spcBef>
                <a:spcPts val="2280"/>
              </a:spcBef>
              <a:spcAft>
                <a:spcPts val="0"/>
              </a:spcAft>
            </a:pPr>
            <a:r>
              <a:rPr sz="1800" b="1" u="sng" dirty="0">
                <a:solidFill>
                  <a:srgbClr val="000000"/>
                </a:solidFill>
                <a:latin typeface="Calibri"/>
                <a:cs typeface="Calibri"/>
              </a:rPr>
              <a:t>Καθιερωμένη</a:t>
            </a:r>
            <a:r>
              <a:rPr sz="1800" b="1" u="sng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u="sng" dirty="0">
                <a:solidFill>
                  <a:srgbClr val="000000"/>
                </a:solidFill>
                <a:latin typeface="Calibri"/>
                <a:cs typeface="Calibri"/>
              </a:rPr>
              <a:t>Επιχειρηματικότητα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r>
              <a:rPr sz="1600" b="1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&gt;3,5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έτη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λειτουργίας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9825" y="1750772"/>
            <a:ext cx="5799608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sz="3300" spc="-50" dirty="0">
                <a:solidFill>
                  <a:srgbClr val="FFFFFF"/>
                </a:solidFill>
                <a:latin typeface="Calibri"/>
                <a:cs typeface="Calibri"/>
              </a:rPr>
              <a:t>Επιχειρηματικότητα</a:t>
            </a:r>
            <a:r>
              <a:rPr sz="3300" spc="-12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spc="-51" dirty="0">
                <a:solidFill>
                  <a:srgbClr val="FFFFFF"/>
                </a:solidFill>
                <a:latin typeface="Calibri"/>
                <a:cs typeface="Calibri"/>
              </a:rPr>
              <a:t>και</a:t>
            </a:r>
            <a:r>
              <a:rPr sz="3300" spc="-12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spc="-51" dirty="0">
                <a:solidFill>
                  <a:srgbClr val="FFFFFF"/>
                </a:solidFill>
                <a:latin typeface="Calibri"/>
                <a:cs typeface="Calibri"/>
              </a:rPr>
              <a:t>πανδημία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00612" y="2873892"/>
            <a:ext cx="3324793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i="1" spc="199" dirty="0">
                <a:solidFill>
                  <a:srgbClr val="000000"/>
                </a:solidFill>
                <a:latin typeface="Calibri"/>
                <a:cs typeface="Calibri"/>
              </a:rPr>
              <a:t>Επίδραση της</a:t>
            </a:r>
            <a:r>
              <a:rPr sz="2000" b="1" i="1" spc="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i="1" spc="199" dirty="0">
                <a:solidFill>
                  <a:srgbClr val="000000"/>
                </a:solidFill>
                <a:latin typeface="Calibri"/>
                <a:cs typeface="Calibri"/>
              </a:rPr>
              <a:t>πανδημίας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91553" y="612734"/>
            <a:ext cx="6573845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sz="28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Ισχυρή</a:t>
            </a:r>
            <a:r>
              <a:rPr sz="2800" spc="-49" dirty="0">
                <a:solidFill>
                  <a:srgbClr val="355D7E"/>
                </a:solidFill>
                <a:latin typeface="TFRJAG+Calibri-Light"/>
                <a:cs typeface="TFRJAG+Calibri-Light"/>
              </a:rPr>
              <a:t> </a:t>
            </a:r>
            <a:r>
              <a:rPr sz="28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επίδραση της πανδημίας </a:t>
            </a:r>
            <a:r>
              <a:rPr sz="2800" spc="-51" dirty="0">
                <a:solidFill>
                  <a:srgbClr val="355D7E"/>
                </a:solidFill>
                <a:latin typeface="TFRJAG+Calibri-Light"/>
                <a:cs typeface="TFRJAG+Calibri-Light"/>
              </a:rPr>
              <a:t>στο</a:t>
            </a:r>
            <a:r>
              <a:rPr sz="28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 εισόδημα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607656" y="2824006"/>
            <a:ext cx="1548607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Σχεδόν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ο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μισός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607656" y="3098326"/>
            <a:ext cx="2158900" cy="1638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πληθυσμός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δηλώνει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μείωση</a:t>
            </a:r>
            <a:r>
              <a:rPr sz="1800" spc="-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ή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ισχυρή</a:t>
            </a:r>
          </a:p>
          <a:p>
            <a:pPr marL="0" marR="0">
              <a:lnSpc>
                <a:spcPts val="1800"/>
              </a:lnSpc>
              <a:spcBef>
                <a:spcPts val="30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μείωση</a:t>
            </a:r>
            <a:r>
              <a:rPr sz="1800" spc="-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επίδοση</a:t>
            </a:r>
            <a:r>
              <a:rPr sz="1800" spc="-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που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είναι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υψηλότερη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από</a:t>
            </a:r>
          </a:p>
          <a:p>
            <a:pPr marL="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όλες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τις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ευρωπαϊκές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χώρες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9024" y="6378474"/>
            <a:ext cx="3727358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Πηγή: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GEM,</a:t>
            </a:r>
            <a:r>
              <a:rPr sz="10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Entrepreneurship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Monitor,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Επεξεργασία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στοιχείων: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ΙΟΒΕ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91553" y="431378"/>
            <a:ext cx="7958058" cy="7564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sz="28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Μόλις το </a:t>
            </a:r>
            <a:r>
              <a:rPr sz="2800" spc="-51" dirty="0">
                <a:solidFill>
                  <a:srgbClr val="355D7E"/>
                </a:solidFill>
                <a:latin typeface="TFRJAG+Calibri-Light"/>
                <a:cs typeface="TFRJAG+Calibri-Light"/>
              </a:rPr>
              <a:t>28%</a:t>
            </a:r>
            <a:r>
              <a:rPr sz="2800" spc="-47" dirty="0">
                <a:solidFill>
                  <a:srgbClr val="355D7E"/>
                </a:solidFill>
                <a:latin typeface="TFRJAG+Calibri-Light"/>
                <a:cs typeface="TFRJAG+Calibri-Light"/>
              </a:rPr>
              <a:t> </a:t>
            </a:r>
            <a:r>
              <a:rPr sz="28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των επιχειρηματιών στην </a:t>
            </a:r>
            <a:r>
              <a:rPr sz="2800" spc="-51" dirty="0">
                <a:solidFill>
                  <a:srgbClr val="355D7E"/>
                </a:solidFill>
                <a:latin typeface="TFRJAG+Calibri-Light"/>
                <a:cs typeface="TFRJAG+Calibri-Light"/>
              </a:rPr>
              <a:t>Ελλάδα</a:t>
            </a:r>
            <a:r>
              <a:rPr sz="2800" spc="-49" dirty="0">
                <a:solidFill>
                  <a:srgbClr val="355D7E"/>
                </a:solidFill>
                <a:latin typeface="TFRJAG+Calibri-Light"/>
                <a:cs typeface="TFRJAG+Calibri-Light"/>
              </a:rPr>
              <a:t> </a:t>
            </a:r>
            <a:r>
              <a:rPr sz="2800" spc="-51" dirty="0">
                <a:solidFill>
                  <a:srgbClr val="355D7E"/>
                </a:solidFill>
                <a:latin typeface="TFRJAG+Calibri-Light"/>
                <a:cs typeface="TFRJAG+Calibri-Light"/>
              </a:rPr>
              <a:t>βλέπουν</a:t>
            </a:r>
          </a:p>
          <a:p>
            <a:pPr marL="0" marR="0">
              <a:lnSpc>
                <a:spcPts val="2800"/>
              </a:lnSpc>
              <a:spcBef>
                <a:spcPts val="56"/>
              </a:spcBef>
              <a:spcAft>
                <a:spcPts val="0"/>
              </a:spcAft>
            </a:pPr>
            <a:r>
              <a:rPr sz="28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ευκαιρίες </a:t>
            </a:r>
            <a:r>
              <a:rPr sz="2800" spc="-51" dirty="0">
                <a:solidFill>
                  <a:srgbClr val="355D7E"/>
                </a:solidFill>
                <a:latin typeface="TFRJAG+Calibri-Light"/>
                <a:cs typeface="TFRJAG+Calibri-Light"/>
              </a:rPr>
              <a:t>λόγω</a:t>
            </a:r>
            <a:r>
              <a:rPr sz="28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 της πανδημίας…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91553" y="1580388"/>
            <a:ext cx="6523994" cy="4292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Ποσοστό</a:t>
            </a:r>
            <a:r>
              <a:rPr sz="1400" b="1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των</a:t>
            </a:r>
            <a:r>
              <a:rPr sz="1400" b="1" spc="-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επιχειρηματιών</a:t>
            </a:r>
            <a:r>
              <a:rPr sz="1400" b="1" spc="-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αρχικών</a:t>
            </a:r>
            <a:r>
              <a:rPr sz="1400" b="1" spc="-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σταδίων</a:t>
            </a:r>
            <a:r>
              <a:rPr sz="1400" b="1" spc="-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που</a:t>
            </a:r>
            <a:r>
              <a:rPr sz="1400" b="1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βλέπουν/</a:t>
            </a:r>
            <a:r>
              <a:rPr sz="1400" b="1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δεν</a:t>
            </a:r>
            <a:r>
              <a:rPr sz="1400" b="1" spc="-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βλέπουν</a:t>
            </a:r>
            <a:r>
              <a:rPr sz="1400" b="1" spc="-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ευκαιρίες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λόγω</a:t>
            </a:r>
            <a:r>
              <a:rPr sz="1400" b="1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της</a:t>
            </a:r>
            <a:r>
              <a:rPr sz="1400" b="1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πανδημίας</a:t>
            </a:r>
            <a:r>
              <a:rPr sz="1400" b="1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και</a:t>
            </a:r>
            <a:r>
              <a:rPr sz="1400" b="1" spc="-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το</a:t>
            </a:r>
            <a:r>
              <a:rPr sz="1400" b="1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αντίθετο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11512" y="2138556"/>
            <a:ext cx="2869041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i="1" dirty="0">
                <a:solidFill>
                  <a:srgbClr val="000000"/>
                </a:solidFill>
                <a:latin typeface="Calibri"/>
                <a:cs typeface="Calibri"/>
              </a:rPr>
              <a:t>% επί των επιχειρηματιών αρχικών σταδίων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4537" y="2431777"/>
            <a:ext cx="369299" cy="25595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100</a:t>
            </a:r>
          </a:p>
          <a:p>
            <a:pPr marL="75406" marR="0">
              <a:lnSpc>
                <a:spcPts val="1100"/>
              </a:lnSpc>
              <a:spcBef>
                <a:spcPts val="775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90</a:t>
            </a:r>
          </a:p>
          <a:p>
            <a:pPr marL="75406" marR="0">
              <a:lnSpc>
                <a:spcPts val="1100"/>
              </a:lnSpc>
              <a:spcBef>
                <a:spcPts val="775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80</a:t>
            </a:r>
          </a:p>
          <a:p>
            <a:pPr marL="75406" marR="0">
              <a:lnSpc>
                <a:spcPts val="1100"/>
              </a:lnSpc>
              <a:spcBef>
                <a:spcPts val="725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70</a:t>
            </a:r>
          </a:p>
          <a:p>
            <a:pPr marL="75406" marR="0">
              <a:lnSpc>
                <a:spcPts val="1100"/>
              </a:lnSpc>
              <a:spcBef>
                <a:spcPts val="775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60</a:t>
            </a:r>
          </a:p>
          <a:p>
            <a:pPr marL="75406" marR="0">
              <a:lnSpc>
                <a:spcPts val="1100"/>
              </a:lnSpc>
              <a:spcBef>
                <a:spcPts val="775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50</a:t>
            </a:r>
          </a:p>
          <a:p>
            <a:pPr marL="75406" marR="0">
              <a:lnSpc>
                <a:spcPts val="1100"/>
              </a:lnSpc>
              <a:spcBef>
                <a:spcPts val="775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40</a:t>
            </a:r>
          </a:p>
          <a:p>
            <a:pPr marL="75406" marR="0">
              <a:lnSpc>
                <a:spcPts val="1100"/>
              </a:lnSpc>
              <a:spcBef>
                <a:spcPts val="725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30</a:t>
            </a:r>
          </a:p>
          <a:p>
            <a:pPr marL="75406" marR="0">
              <a:lnSpc>
                <a:spcPts val="1100"/>
              </a:lnSpc>
              <a:spcBef>
                <a:spcPts val="775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20</a:t>
            </a:r>
          </a:p>
          <a:p>
            <a:pPr marL="75406" marR="0">
              <a:lnSpc>
                <a:spcPts val="1100"/>
              </a:lnSpc>
              <a:spcBef>
                <a:spcPts val="775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10</a:t>
            </a:r>
          </a:p>
          <a:p>
            <a:pPr marL="144462" marR="0">
              <a:lnSpc>
                <a:spcPts val="1100"/>
              </a:lnSpc>
              <a:spcBef>
                <a:spcPts val="775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84803" y="5949372"/>
            <a:ext cx="2702853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Βλέπουν</a:t>
            </a:r>
            <a:r>
              <a:rPr sz="110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νέες</a:t>
            </a:r>
            <a:r>
              <a:rPr sz="110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ευκαιρίες</a:t>
            </a:r>
            <a:r>
              <a:rPr sz="1100" spc="-27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λόγω</a:t>
            </a:r>
            <a:r>
              <a:rPr sz="110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της</a:t>
            </a:r>
            <a:r>
              <a:rPr sz="1100" spc="-27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πανδημίας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550752" y="5949372"/>
            <a:ext cx="2937688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Δεν</a:t>
            </a:r>
            <a:r>
              <a:rPr sz="1100" spc="-27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βλέπουν</a:t>
            </a:r>
            <a:r>
              <a:rPr sz="1100" spc="-27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νέες</a:t>
            </a:r>
            <a:r>
              <a:rPr sz="110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ευκαιρίες</a:t>
            </a:r>
            <a:r>
              <a:rPr sz="1100" spc="-27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λόγω</a:t>
            </a:r>
            <a:r>
              <a:rPr sz="110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της</a:t>
            </a:r>
            <a:r>
              <a:rPr sz="1100" spc="-27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πανδημίας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21093" y="6518084"/>
            <a:ext cx="3727994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Πηγή: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GEM,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Entrepreneurship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Monitor,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Επεξεργασία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στοιχείων: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ΙΟΒΕ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91553" y="431378"/>
            <a:ext cx="7915335" cy="7564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sz="28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Όμως επιταχύνεται</a:t>
            </a:r>
            <a:r>
              <a:rPr sz="2800" spc="-49" dirty="0">
                <a:solidFill>
                  <a:srgbClr val="355D7E"/>
                </a:solidFill>
                <a:latin typeface="TFRJAG+Calibri-Light"/>
                <a:cs typeface="TFRJAG+Calibri-Light"/>
              </a:rPr>
              <a:t> </a:t>
            </a:r>
            <a:r>
              <a:rPr sz="2800" dirty="0">
                <a:solidFill>
                  <a:srgbClr val="355D7E"/>
                </a:solidFill>
                <a:latin typeface="TFRJAG+Calibri-Light"/>
                <a:cs typeface="TFRJAG+Calibri-Light"/>
              </a:rPr>
              <a:t>η</a:t>
            </a:r>
            <a:r>
              <a:rPr sz="2800" spc="-100" dirty="0">
                <a:solidFill>
                  <a:srgbClr val="355D7E"/>
                </a:solidFill>
                <a:latin typeface="TFRJAG+Calibri-Light"/>
                <a:cs typeface="TFRJAG+Calibri-Light"/>
              </a:rPr>
              <a:t> </a:t>
            </a:r>
            <a:r>
              <a:rPr sz="28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υιοθέτηση ψηφιακών τεχνολογιών</a:t>
            </a:r>
          </a:p>
          <a:p>
            <a:pPr marL="0" marR="0">
              <a:lnSpc>
                <a:spcPts val="2800"/>
              </a:lnSpc>
              <a:spcBef>
                <a:spcPts val="56"/>
              </a:spcBef>
              <a:spcAft>
                <a:spcPts val="0"/>
              </a:spcAft>
            </a:pPr>
            <a:r>
              <a:rPr sz="2800" spc="-51" dirty="0">
                <a:solidFill>
                  <a:srgbClr val="355D7E"/>
                </a:solidFill>
                <a:latin typeface="TFRJAG+Calibri-Light"/>
                <a:cs typeface="TFRJAG+Calibri-Light"/>
              </a:rPr>
              <a:t>ως</a:t>
            </a:r>
            <a:r>
              <a:rPr sz="28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 αντίδραση στην πανδημία…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1059" y="1381738"/>
            <a:ext cx="8459981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Επίδραση</a:t>
            </a:r>
            <a:r>
              <a:rPr sz="1400" b="1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της</a:t>
            </a:r>
            <a:r>
              <a:rPr sz="1400" b="1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πανδημίας</a:t>
            </a:r>
            <a:r>
              <a:rPr sz="1400" b="1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στην</a:t>
            </a:r>
            <a:r>
              <a:rPr sz="1400" b="1" spc="-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υιοθέτηση</a:t>
            </a:r>
            <a:r>
              <a:rPr sz="1400" b="1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ψηφιακών</a:t>
            </a:r>
            <a:r>
              <a:rPr sz="1400" b="1" spc="-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τεχνολογιών</a:t>
            </a:r>
            <a:r>
              <a:rPr sz="1400" b="1" spc="-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sz="1400" b="1" i="1" dirty="0">
                <a:solidFill>
                  <a:srgbClr val="000000"/>
                </a:solidFill>
                <a:latin typeface="Calibri"/>
                <a:cs typeface="Calibri"/>
              </a:rPr>
              <a:t>% επί των επιχειρηματιών αρχικών σταδίων)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031592" y="2395095"/>
            <a:ext cx="1705453" cy="27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sz="1650" dirty="0">
                <a:solidFill>
                  <a:srgbClr val="000000"/>
                </a:solidFill>
                <a:latin typeface="JUGJNP+ArialMT"/>
                <a:cs typeface="JUGJNP+ArialMT"/>
              </a:rPr>
              <a:t>•</a:t>
            </a:r>
            <a:r>
              <a:rPr sz="1650" spc="12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Μόλις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21%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των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317342" y="2676235"/>
            <a:ext cx="2184751" cy="485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επιχειρηματιών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αρχικών</a:t>
            </a:r>
          </a:p>
          <a:p>
            <a:pPr marL="0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σταδίων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στην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Ελλάδα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317342" y="3163915"/>
            <a:ext cx="2635229" cy="146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δηλώνει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«αρνητής»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της</a:t>
            </a:r>
          </a:p>
          <a:p>
            <a:pPr marL="0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ψηφιακής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εποχής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κατά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μία</a:t>
            </a:r>
          </a:p>
          <a:p>
            <a:pPr marL="0" marR="0">
              <a:lnSpc>
                <a:spcPts val="1600"/>
              </a:lnSpc>
              <a:spcBef>
                <a:spcPts val="319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έννοια,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καθώς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δηλώνει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ότι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η</a:t>
            </a:r>
          </a:p>
          <a:p>
            <a:pPr marL="0" marR="0">
              <a:lnSpc>
                <a:spcPts val="1600"/>
              </a:lnSpc>
              <a:spcBef>
                <a:spcPts val="37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επιχείρησή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του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μπορεί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να</a:t>
            </a:r>
          </a:p>
          <a:p>
            <a:pPr marL="0" marR="0">
              <a:lnSpc>
                <a:spcPts val="1600"/>
              </a:lnSpc>
              <a:spcBef>
                <a:spcPts val="319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λειτουργήσει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χωρίς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ψηφιακές</a:t>
            </a:r>
          </a:p>
          <a:p>
            <a:pPr marL="0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τεχνολογίες.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031592" y="4589655"/>
            <a:ext cx="2866880" cy="1010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sz="1650" dirty="0">
                <a:solidFill>
                  <a:srgbClr val="000000"/>
                </a:solidFill>
                <a:latin typeface="JUGJNP+ArialMT"/>
                <a:cs typeface="JUGJNP+ArialMT"/>
              </a:rPr>
              <a:t>•</a:t>
            </a:r>
            <a:r>
              <a:rPr sz="1650" spc="12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Από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τα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χαμηλότερα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ποσοστά</a:t>
            </a:r>
          </a:p>
          <a:p>
            <a:pPr marL="285750" marR="0">
              <a:lnSpc>
                <a:spcPts val="1600"/>
              </a:lnSpc>
              <a:spcBef>
                <a:spcPts val="369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καθώς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σε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άλλες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χώρες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οι</a:t>
            </a:r>
          </a:p>
          <a:p>
            <a:pPr marL="285750" marR="0">
              <a:lnSpc>
                <a:spcPts val="1600"/>
              </a:lnSpc>
              <a:spcBef>
                <a:spcPts val="319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αντίστοιχοι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δείκτες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κινούνται</a:t>
            </a:r>
          </a:p>
          <a:p>
            <a:pPr marL="285750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πάνω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από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30%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42959" y="6585700"/>
            <a:ext cx="4145465" cy="261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Ομάδα</a:t>
            </a:r>
            <a:r>
              <a:rPr sz="8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Α:</a:t>
            </a:r>
            <a:r>
              <a:rPr sz="800" spc="-1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Χώρες</a:t>
            </a:r>
            <a:r>
              <a:rPr sz="800" spc="-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υψηλού</a:t>
            </a:r>
            <a:r>
              <a:rPr sz="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εισοδήματος,</a:t>
            </a:r>
            <a:r>
              <a:rPr sz="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Ομάδα</a:t>
            </a:r>
            <a:r>
              <a:rPr sz="8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Β:</a:t>
            </a:r>
            <a:r>
              <a:rPr sz="80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Χώρες</a:t>
            </a:r>
            <a:r>
              <a:rPr sz="800" spc="-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μεσαίου</a:t>
            </a:r>
            <a:r>
              <a:rPr sz="80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εισοδήματος,</a:t>
            </a:r>
            <a:r>
              <a:rPr sz="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Ομάδα</a:t>
            </a:r>
            <a:r>
              <a:rPr sz="8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Γ:</a:t>
            </a:r>
            <a:r>
              <a:rPr sz="800" spc="-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Χώρες</a:t>
            </a:r>
          </a:p>
          <a:p>
            <a:pPr marL="0" marR="0">
              <a:lnSpc>
                <a:spcPts val="800"/>
              </a:lnSpc>
              <a:spcBef>
                <a:spcPts val="16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χαμηλού</a:t>
            </a:r>
            <a:r>
              <a:rPr sz="800" spc="-1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εισοδήματος</a:t>
            </a:r>
            <a:r>
              <a:rPr sz="8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Πηγή:</a:t>
            </a:r>
            <a:r>
              <a:rPr sz="8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GEM,</a:t>
            </a:r>
            <a:r>
              <a:rPr sz="800" spc="-1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Entrepreneurship</a:t>
            </a:r>
            <a:r>
              <a:rPr sz="800" spc="-1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Monitor,</a:t>
            </a:r>
            <a:r>
              <a:rPr sz="800" spc="-1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Επεξεργασία</a:t>
            </a:r>
            <a:r>
              <a:rPr sz="800" spc="-1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στοιχείων:</a:t>
            </a:r>
            <a:r>
              <a:rPr sz="800" spc="-1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ΙΟΒΕ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07453" y="600939"/>
            <a:ext cx="2527510" cy="41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sz="30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Συνοψίζοντας…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49499" y="1565838"/>
            <a:ext cx="1201222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Θετικά</a:t>
            </a:r>
            <a:r>
              <a:rPr sz="2000" spc="-4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(+)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255829" y="1567559"/>
            <a:ext cx="1394770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Αρνητικά</a:t>
            </a:r>
            <a:r>
              <a:rPr sz="2000" spc="-4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(-)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88024" y="2023969"/>
            <a:ext cx="3991370" cy="270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10"/>
              </a:lnSpc>
              <a:spcBef>
                <a:spcPts val="0"/>
              </a:spcBef>
              <a:spcAft>
                <a:spcPts val="0"/>
              </a:spcAft>
            </a:pPr>
            <a:r>
              <a:rPr sz="1550" dirty="0">
                <a:solidFill>
                  <a:srgbClr val="94B6D2"/>
                </a:solidFill>
                <a:latin typeface="OMFSGB+Wingdings-Regular"/>
                <a:cs typeface="OMFSGB+Wingdings-Regular"/>
              </a:rPr>
              <a:t>.</a:t>
            </a:r>
            <a:r>
              <a:rPr sz="1550" spc="1603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0000"/>
                </a:solidFill>
                <a:latin typeface="Tahoma"/>
                <a:cs typeface="Tahoma"/>
              </a:rPr>
              <a:t>Λιγότεροι νέοι επιχειρηματίες σε σχέση με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9511" y="2117911"/>
            <a:ext cx="4292404" cy="254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89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0">
                <a:solidFill>
                  <a:srgbClr val="94B6D2"/>
                </a:solidFill>
                <a:latin typeface="OMFSGB+Wingdings-Regular"/>
                <a:cs typeface="OMFSGB+Wingdings-Regular"/>
              </a:rPr>
              <a:t>.</a:t>
            </a:r>
            <a:r>
              <a:rPr sz="1450" spc="1673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ahoma"/>
                <a:cs typeface="Tahoma"/>
              </a:rPr>
              <a:t>Υψηλές επιδόσεις σε καινοτομικότητα προϊόντων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130924" y="2291431"/>
            <a:ext cx="711900" cy="2680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10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Tahoma"/>
                <a:cs typeface="Tahoma"/>
              </a:rPr>
              <a:t>πέρυσι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22411" y="2346206"/>
            <a:ext cx="1355936" cy="252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8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Tahoma"/>
                <a:cs typeface="Tahoma"/>
              </a:rPr>
              <a:t>και διαδικασιών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79511" y="2726902"/>
            <a:ext cx="4154534" cy="254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89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0">
                <a:solidFill>
                  <a:srgbClr val="94B6D2"/>
                </a:solidFill>
                <a:latin typeface="OMFSGB+Wingdings-Regular"/>
                <a:cs typeface="OMFSGB+Wingdings-Regular"/>
              </a:rPr>
              <a:t>.</a:t>
            </a:r>
            <a:r>
              <a:rPr sz="1450" spc="1673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ahoma"/>
                <a:cs typeface="Tahoma"/>
              </a:rPr>
              <a:t>Βελτίωση στις προσδοκίες για την απασχόληση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788024" y="2730241"/>
            <a:ext cx="3816675" cy="270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10"/>
              </a:lnSpc>
              <a:spcBef>
                <a:spcPts val="0"/>
              </a:spcBef>
              <a:spcAft>
                <a:spcPts val="0"/>
              </a:spcAft>
            </a:pPr>
            <a:r>
              <a:rPr sz="1550" dirty="0">
                <a:solidFill>
                  <a:srgbClr val="94B6D2"/>
                </a:solidFill>
                <a:latin typeface="OMFSGB+Wingdings-Regular"/>
                <a:cs typeface="OMFSGB+Wingdings-Regular"/>
              </a:rPr>
              <a:t>.</a:t>
            </a:r>
            <a:r>
              <a:rPr sz="1550" spc="1603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0000"/>
                </a:solidFill>
                <a:latin typeface="Tahoma"/>
                <a:cs typeface="Tahoma"/>
              </a:rPr>
              <a:t>Έντονη η επίδραση της πανδημίας στην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130924" y="3020564"/>
            <a:ext cx="763804" cy="2680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10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Tahoma"/>
                <a:cs typeface="Tahoma"/>
              </a:rPr>
              <a:t>Ελλάδα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79511" y="3107597"/>
            <a:ext cx="3806463" cy="709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89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0">
                <a:solidFill>
                  <a:srgbClr val="94B6D2"/>
                </a:solidFill>
                <a:latin typeface="OMFSGB+Wingdings-Regular"/>
                <a:cs typeface="OMFSGB+Wingdings-Regular"/>
              </a:rPr>
              <a:t>.</a:t>
            </a:r>
            <a:r>
              <a:rPr sz="1450" spc="1673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ahoma"/>
                <a:cs typeface="Tahoma"/>
              </a:rPr>
              <a:t>Σχετική ενίσχυση συμμετοχής στην</a:t>
            </a:r>
          </a:p>
          <a:p>
            <a:pPr marL="342900" marR="0">
              <a:lnSpc>
                <a:spcPts val="1689"/>
              </a:lnSpc>
              <a:spcBef>
                <a:spcPts val="91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Tahoma"/>
                <a:cs typeface="Tahoma"/>
              </a:rPr>
              <a:t>επιχειρηματικότητα ατόμων με υψηλότερο</a:t>
            </a:r>
          </a:p>
          <a:p>
            <a:pPr marL="342900" marR="0">
              <a:lnSpc>
                <a:spcPts val="1689"/>
              </a:lnSpc>
              <a:spcBef>
                <a:spcPts val="10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Tahoma"/>
                <a:cs typeface="Tahoma"/>
              </a:rPr>
              <a:t>μορφωτικό επίπεδο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788024" y="3444337"/>
            <a:ext cx="4137967" cy="8029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10"/>
              </a:lnSpc>
              <a:spcBef>
                <a:spcPts val="0"/>
              </a:spcBef>
              <a:spcAft>
                <a:spcPts val="0"/>
              </a:spcAft>
            </a:pPr>
            <a:r>
              <a:rPr sz="1550" dirty="0">
                <a:solidFill>
                  <a:srgbClr val="94B6D2"/>
                </a:solidFill>
                <a:latin typeface="OMFSGB+Wingdings-Regular"/>
                <a:cs typeface="OMFSGB+Wingdings-Regular"/>
              </a:rPr>
              <a:t>.</a:t>
            </a:r>
            <a:r>
              <a:rPr sz="1550" spc="1603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0000"/>
                </a:solidFill>
                <a:latin typeface="Tahoma"/>
                <a:cs typeface="Tahoma"/>
              </a:rPr>
              <a:t>Βιοπορισμός ως βασικό κίνητρο τόσο για τη</a:t>
            </a:r>
          </a:p>
          <a:p>
            <a:pPr marL="342900" marR="0">
              <a:lnSpc>
                <a:spcPts val="1810"/>
              </a:lnSpc>
              <a:spcBef>
                <a:spcPts val="278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Tahoma"/>
                <a:cs typeface="Tahoma"/>
              </a:rPr>
              <a:t>γυναικεία όσο και για την ανδρική</a:t>
            </a:r>
          </a:p>
          <a:p>
            <a:pPr marL="342900" marR="0">
              <a:lnSpc>
                <a:spcPts val="1810"/>
              </a:lnSpc>
              <a:spcBef>
                <a:spcPts val="295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Tahoma"/>
                <a:cs typeface="Tahoma"/>
              </a:rPr>
              <a:t>επιχειρηματικότητα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79511" y="3944882"/>
            <a:ext cx="3537489" cy="254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89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0">
                <a:solidFill>
                  <a:srgbClr val="94B6D2"/>
                </a:solidFill>
                <a:latin typeface="OMFSGB+Wingdings-Regular"/>
                <a:cs typeface="OMFSGB+Wingdings-Regular"/>
              </a:rPr>
              <a:t>.</a:t>
            </a:r>
            <a:r>
              <a:rPr sz="1450" spc="1673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ahoma"/>
                <a:cs typeface="Tahoma"/>
              </a:rPr>
              <a:t>Υψηλές προσδοκίες για επιχειρηματικές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22411" y="4173177"/>
            <a:ext cx="2979720" cy="252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8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Tahoma"/>
                <a:cs typeface="Tahoma"/>
              </a:rPr>
              <a:t>ευκαιρίες στη χώρα βραχυπρόθεσμα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788024" y="4380175"/>
            <a:ext cx="3158797" cy="7572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10"/>
              </a:lnSpc>
              <a:spcBef>
                <a:spcPts val="0"/>
              </a:spcBef>
              <a:spcAft>
                <a:spcPts val="0"/>
              </a:spcAft>
            </a:pPr>
            <a:r>
              <a:rPr sz="1550" dirty="0">
                <a:solidFill>
                  <a:srgbClr val="94B6D2"/>
                </a:solidFill>
                <a:latin typeface="OMFSGB+Wingdings-Regular"/>
                <a:cs typeface="OMFSGB+Wingdings-Regular"/>
              </a:rPr>
              <a:t>.</a:t>
            </a:r>
            <a:r>
              <a:rPr sz="1550" spc="1603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0000"/>
                </a:solidFill>
                <a:latin typeface="Tahoma"/>
                <a:cs typeface="Tahoma"/>
              </a:rPr>
              <a:t>Υποχώρηση της αντίληψης της</a:t>
            </a:r>
          </a:p>
          <a:p>
            <a:pPr marL="342900" marR="0">
              <a:lnSpc>
                <a:spcPts val="1810"/>
              </a:lnSpc>
              <a:spcBef>
                <a:spcPts val="98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Tahoma"/>
                <a:cs typeface="Tahoma"/>
              </a:rPr>
              <a:t>επιχειρηματικότητας ως επιλογή</a:t>
            </a:r>
          </a:p>
          <a:p>
            <a:pPr marL="342900" marR="0">
              <a:lnSpc>
                <a:spcPts val="1810"/>
              </a:lnSpc>
              <a:spcBef>
                <a:spcPts val="115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Tahoma"/>
                <a:cs typeface="Tahoma"/>
              </a:rPr>
              <a:t>επαγγελματικής σταδιοδρομίας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79511" y="4553873"/>
            <a:ext cx="4528902" cy="254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89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0">
                <a:solidFill>
                  <a:srgbClr val="94B6D2"/>
                </a:solidFill>
                <a:latin typeface="OMFSGB+Wingdings-Regular"/>
                <a:cs typeface="OMFSGB+Wingdings-Regular"/>
              </a:rPr>
              <a:t>.</a:t>
            </a:r>
            <a:r>
              <a:rPr sz="1450" spc="1673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ahoma"/>
                <a:cs typeface="Tahoma"/>
              </a:rPr>
              <a:t>Αντίληψη για μεγαλύτερη ευκολία στην έναρξη μιας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22411" y="4782168"/>
            <a:ext cx="1060325" cy="252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8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Tahoma"/>
                <a:cs typeface="Tahoma"/>
              </a:rPr>
              <a:t>επιχείρησης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79511" y="5188263"/>
            <a:ext cx="4064726" cy="254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89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0">
                <a:solidFill>
                  <a:srgbClr val="94B6D2"/>
                </a:solidFill>
                <a:latin typeface="OMFSGB+Wingdings-Regular"/>
                <a:cs typeface="OMFSGB+Wingdings-Regular"/>
              </a:rPr>
              <a:t>.</a:t>
            </a:r>
            <a:r>
              <a:rPr sz="1450" spc="1673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ahoma"/>
                <a:cs typeface="Tahoma"/>
              </a:rPr>
              <a:t>Ενίσχυση εγχειρημάτων πρωτογενή τομέα και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788024" y="5310729"/>
            <a:ext cx="2994121" cy="270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10"/>
              </a:lnSpc>
              <a:spcBef>
                <a:spcPts val="0"/>
              </a:spcBef>
              <a:spcAft>
                <a:spcPts val="0"/>
              </a:spcAft>
            </a:pPr>
            <a:r>
              <a:rPr sz="1550" dirty="0">
                <a:solidFill>
                  <a:srgbClr val="94B6D2"/>
                </a:solidFill>
                <a:latin typeface="OMFSGB+Wingdings-Regular"/>
                <a:cs typeface="OMFSGB+Wingdings-Regular"/>
              </a:rPr>
              <a:t>.</a:t>
            </a:r>
            <a:r>
              <a:rPr sz="1550" spc="1603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0000"/>
                </a:solidFill>
                <a:latin typeface="Tahoma"/>
                <a:cs typeface="Tahoma"/>
              </a:rPr>
              <a:t>Εξασθένιση της εξωστρέφειας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22411" y="5416558"/>
            <a:ext cx="1131428" cy="252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8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Tahoma"/>
                <a:cs typeface="Tahoma"/>
              </a:rPr>
              <a:t>μεταποίησης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79511" y="5822654"/>
            <a:ext cx="4358533" cy="709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89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0">
                <a:solidFill>
                  <a:srgbClr val="94B6D2"/>
                </a:solidFill>
                <a:latin typeface="OMFSGB+Wingdings-Regular"/>
                <a:cs typeface="OMFSGB+Wingdings-Regular"/>
              </a:rPr>
              <a:t>.</a:t>
            </a:r>
            <a:r>
              <a:rPr sz="1450" spc="1673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ahoma"/>
                <a:cs typeface="Tahoma"/>
              </a:rPr>
              <a:t>Υψηλότερη συνεισφορά άτυπων επενδυτών στη</a:t>
            </a:r>
          </a:p>
          <a:p>
            <a:pPr marL="342900" marR="0">
              <a:lnSpc>
                <a:spcPts val="1689"/>
              </a:lnSpc>
              <a:spcBef>
                <a:spcPts val="91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Tahoma"/>
                <a:cs typeface="Tahoma"/>
              </a:rPr>
              <a:t>χρηματοδότηση νέων εγχειρημάτων, με τον ρόλο</a:t>
            </a:r>
          </a:p>
          <a:p>
            <a:pPr marL="342900" marR="0">
              <a:lnSpc>
                <a:spcPts val="1689"/>
              </a:lnSpc>
              <a:spcBef>
                <a:spcPts val="10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Tahoma"/>
                <a:cs typeface="Tahoma"/>
              </a:rPr>
              <a:t>ωστόσο της οικογένειας να ενισχύεται ήπια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9825" y="1750772"/>
            <a:ext cx="5590489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sz="3300" dirty="0">
                <a:solidFill>
                  <a:srgbClr val="FFFFFF"/>
                </a:solidFill>
                <a:latin typeface="Calibri"/>
                <a:cs typeface="Calibri"/>
              </a:rPr>
              <a:t>Η</a:t>
            </a:r>
            <a:r>
              <a:rPr sz="3300" spc="-17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spc="-51" dirty="0">
                <a:solidFill>
                  <a:srgbClr val="FFFFFF"/>
                </a:solidFill>
                <a:latin typeface="Calibri"/>
                <a:cs typeface="Calibri"/>
              </a:rPr>
              <a:t>έρευνα</a:t>
            </a:r>
            <a:r>
              <a:rPr sz="3300" spc="-12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spc="-50" dirty="0">
                <a:solidFill>
                  <a:srgbClr val="FFFFFF"/>
                </a:solidFill>
                <a:latin typeface="Calibri"/>
                <a:cs typeface="Calibri"/>
              </a:rPr>
              <a:t>των</a:t>
            </a:r>
            <a:r>
              <a:rPr sz="3300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spc="-51" dirty="0">
                <a:solidFill>
                  <a:srgbClr val="FFFFFF"/>
                </a:solidFill>
                <a:latin typeface="Calibri"/>
                <a:cs typeface="Calibri"/>
              </a:rPr>
              <a:t>εμπειρογνωμόνων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48160" y="2850117"/>
            <a:ext cx="6117952" cy="744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6528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i="1" spc="200" dirty="0">
                <a:solidFill>
                  <a:srgbClr val="000000"/>
                </a:solidFill>
                <a:latin typeface="Calibri"/>
                <a:cs typeface="Calibri"/>
              </a:rPr>
              <a:t>ΤΟ</a:t>
            </a:r>
            <a:r>
              <a:rPr sz="2000" b="1" i="1" spc="199" dirty="0">
                <a:solidFill>
                  <a:srgbClr val="000000"/>
                </a:solidFill>
                <a:latin typeface="Calibri"/>
                <a:cs typeface="Calibri"/>
              </a:rPr>
              <a:t> ΕΓΧΩΡΙΟ</a:t>
            </a:r>
            <a:r>
              <a:rPr sz="2000" b="1" i="1" spc="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i="1" spc="199" dirty="0">
                <a:solidFill>
                  <a:srgbClr val="000000"/>
                </a:solidFill>
                <a:latin typeface="Calibri"/>
                <a:cs typeface="Calibri"/>
              </a:rPr>
              <a:t>ΕΠΙΧΕΙΡΗΜΑΤΙΚΟ</a:t>
            </a:r>
            <a:r>
              <a:rPr sz="2000" b="1" i="1" spc="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i="1" spc="199" dirty="0">
                <a:solidFill>
                  <a:srgbClr val="000000"/>
                </a:solidFill>
                <a:latin typeface="Calibri"/>
                <a:cs typeface="Calibri"/>
              </a:rPr>
              <a:t>ΠΕΡΙΒΑΛΛΟΝ:</a:t>
            </a:r>
          </a:p>
          <a:p>
            <a:pPr marL="0" marR="0">
              <a:lnSpc>
                <a:spcPts val="2000"/>
              </a:lnSpc>
              <a:spcBef>
                <a:spcPts val="1560"/>
              </a:spcBef>
              <a:spcAft>
                <a:spcPts val="0"/>
              </a:spcAft>
            </a:pPr>
            <a:r>
              <a:rPr sz="2000" b="1" i="1" dirty="0">
                <a:solidFill>
                  <a:srgbClr val="000000"/>
                </a:solidFill>
                <a:latin typeface="Calibri"/>
                <a:cs typeface="Calibri"/>
              </a:rPr>
              <a:t>Η</a:t>
            </a:r>
            <a:r>
              <a:rPr sz="2000" b="1" i="1" spc="3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i="1" spc="199" dirty="0">
                <a:solidFill>
                  <a:srgbClr val="000000"/>
                </a:solidFill>
                <a:latin typeface="Calibri"/>
                <a:cs typeface="Calibri"/>
              </a:rPr>
              <a:t>ΕΡΕΥΝΑ ΤΩΝ</a:t>
            </a:r>
            <a:r>
              <a:rPr sz="2000" b="1" i="1" spc="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i="1" spc="199" dirty="0">
                <a:solidFill>
                  <a:srgbClr val="000000"/>
                </a:solidFill>
                <a:latin typeface="Calibri"/>
                <a:cs typeface="Calibri"/>
              </a:rPr>
              <a:t>ΕΘΝΙΚΩΝ</a:t>
            </a:r>
            <a:r>
              <a:rPr sz="2000" b="1" i="1" spc="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i="1" spc="199" dirty="0">
                <a:solidFill>
                  <a:srgbClr val="000000"/>
                </a:solidFill>
                <a:latin typeface="Calibri"/>
                <a:cs typeface="Calibri"/>
              </a:rPr>
              <a:t>ΕΜΠΕΙΡΟΓΝΩΜΟΝΩΝ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66165" y="437120"/>
            <a:ext cx="7881071" cy="7564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sz="28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Βελτίωση</a:t>
            </a:r>
            <a:r>
              <a:rPr sz="2800" spc="-49" dirty="0">
                <a:solidFill>
                  <a:srgbClr val="355D7E"/>
                </a:solidFill>
                <a:latin typeface="TFRJAG+Calibri-Light"/>
                <a:cs typeface="TFRJAG+Calibri-Light"/>
              </a:rPr>
              <a:t> </a:t>
            </a:r>
            <a:r>
              <a:rPr sz="28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στις επιδόσεις της Ελλάδας </a:t>
            </a:r>
            <a:r>
              <a:rPr sz="2800" spc="-52" dirty="0">
                <a:solidFill>
                  <a:srgbClr val="355D7E"/>
                </a:solidFill>
                <a:latin typeface="TFRJAG+Calibri-Light"/>
                <a:cs typeface="TFRJAG+Calibri-Light"/>
              </a:rPr>
              <a:t>σε</a:t>
            </a:r>
            <a:r>
              <a:rPr sz="2800" spc="-49" dirty="0">
                <a:solidFill>
                  <a:srgbClr val="355D7E"/>
                </a:solidFill>
                <a:latin typeface="TFRJAG+Calibri-Light"/>
                <a:cs typeface="TFRJAG+Calibri-Light"/>
              </a:rPr>
              <a:t> </a:t>
            </a:r>
            <a:r>
              <a:rPr sz="2800" spc="-51" dirty="0">
                <a:solidFill>
                  <a:srgbClr val="355D7E"/>
                </a:solidFill>
                <a:latin typeface="TFRJAG+Calibri-Light"/>
                <a:cs typeface="TFRJAG+Calibri-Light"/>
              </a:rPr>
              <a:t>όλες</a:t>
            </a:r>
            <a:r>
              <a:rPr sz="28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 </a:t>
            </a:r>
            <a:r>
              <a:rPr sz="2800" spc="-51" dirty="0">
                <a:solidFill>
                  <a:srgbClr val="355D7E"/>
                </a:solidFill>
                <a:latin typeface="TFRJAG+Calibri-Light"/>
                <a:cs typeface="TFRJAG+Calibri-Light"/>
              </a:rPr>
              <a:t>σχεδόν</a:t>
            </a:r>
            <a:r>
              <a:rPr sz="28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 τις</a:t>
            </a:r>
          </a:p>
          <a:p>
            <a:pPr marL="0" marR="0">
              <a:lnSpc>
                <a:spcPts val="2800"/>
              </a:lnSpc>
              <a:spcBef>
                <a:spcPts val="55"/>
              </a:spcBef>
              <a:spcAft>
                <a:spcPts val="0"/>
              </a:spcAft>
            </a:pPr>
            <a:r>
              <a:rPr sz="28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εξεταζόμενες διαστάσεις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25129" y="1933346"/>
            <a:ext cx="2071366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Πρόσβαση</a:t>
            </a:r>
            <a:r>
              <a:rPr sz="1200" spc="-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σε</a:t>
            </a:r>
            <a:r>
              <a:rPr sz="1200" spc="-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Υλικές</a:t>
            </a:r>
            <a:r>
              <a:rPr sz="1200" spc="-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Υποδομές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61062" y="2149246"/>
            <a:ext cx="345355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5.5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949846" y="2276246"/>
            <a:ext cx="1953784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Εμπορική</a:t>
            </a:r>
            <a:r>
              <a:rPr sz="1200" spc="-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και</a:t>
            </a:r>
            <a:r>
              <a:rPr sz="1200" spc="-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Επαγγελματική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182812" y="2459126"/>
            <a:ext cx="1721400" cy="693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695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Υποδομή</a:t>
            </a:r>
          </a:p>
          <a:p>
            <a:pPr marL="0" marR="0">
              <a:lnSpc>
                <a:spcPts val="1200"/>
              </a:lnSpc>
              <a:spcBef>
                <a:spcPts val="6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Εθνικές</a:t>
            </a:r>
            <a:r>
              <a:rPr sz="1200" spc="-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πολιτικές</a:t>
            </a:r>
            <a:r>
              <a:rPr sz="1200" spc="-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για</a:t>
            </a:r>
            <a:r>
              <a:rPr sz="1200" spc="-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νέα</a:t>
            </a:r>
          </a:p>
          <a:p>
            <a:pPr marL="331911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επιχειρηματικότητα</a:t>
            </a:r>
          </a:p>
          <a:p>
            <a:pPr marL="519633" marR="0">
              <a:lnSpc>
                <a:spcPts val="1200"/>
              </a:lnSpc>
              <a:spcBef>
                <a:spcPts val="6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Εγχώριες</a:t>
            </a:r>
            <a:r>
              <a:rPr sz="1200" spc="-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αγορές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033962" y="2479446"/>
            <a:ext cx="980161" cy="2578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00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4.9</a:t>
            </a:r>
          </a:p>
          <a:p>
            <a:pPr marL="558800" marR="0">
              <a:lnSpc>
                <a:spcPts val="1200"/>
              </a:lnSpc>
              <a:spcBef>
                <a:spcPts val="150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4.7</a:t>
            </a:r>
          </a:p>
          <a:p>
            <a:pPr marL="508000" marR="0">
              <a:lnSpc>
                <a:spcPts val="1200"/>
              </a:lnSpc>
              <a:spcBef>
                <a:spcPts val="150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4.6</a:t>
            </a:r>
          </a:p>
          <a:p>
            <a:pPr marL="406400" marR="0">
              <a:lnSpc>
                <a:spcPts val="1200"/>
              </a:lnSpc>
              <a:spcBef>
                <a:spcPts val="150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4.4</a:t>
            </a:r>
          </a:p>
          <a:p>
            <a:pPr marL="317500" marR="0">
              <a:lnSpc>
                <a:spcPts val="1200"/>
              </a:lnSpc>
              <a:spcBef>
                <a:spcPts val="150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4.2</a:t>
            </a:r>
          </a:p>
          <a:p>
            <a:pPr marL="317500" marR="0">
              <a:lnSpc>
                <a:spcPts val="1200"/>
              </a:lnSpc>
              <a:spcBef>
                <a:spcPts val="140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4.2</a:t>
            </a:r>
          </a:p>
          <a:p>
            <a:pPr marL="190500" marR="0">
              <a:lnSpc>
                <a:spcPts val="1200"/>
              </a:lnSpc>
              <a:spcBef>
                <a:spcPts val="150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3.9</a:t>
            </a:r>
          </a:p>
          <a:p>
            <a:pPr marL="0" marR="0">
              <a:lnSpc>
                <a:spcPts val="1200"/>
              </a:lnSpc>
              <a:spcBef>
                <a:spcPts val="150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3.5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036886" y="3292246"/>
            <a:ext cx="1879851" cy="876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7942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Μεταφορά</a:t>
            </a:r>
            <a:r>
              <a:rPr sz="1200" spc="-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Έρευνας</a:t>
            </a:r>
            <a:r>
              <a:rPr sz="1200" spc="-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</a:p>
          <a:p>
            <a:pPr marL="1039688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Ανάπτυξης</a:t>
            </a:r>
          </a:p>
          <a:p>
            <a:pPr marL="79796" marR="0">
              <a:lnSpc>
                <a:spcPts val="1200"/>
              </a:lnSpc>
              <a:spcBef>
                <a:spcPts val="6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Πολιτισμικά</a:t>
            </a:r>
            <a:r>
              <a:rPr sz="1200" spc="-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και</a:t>
            </a:r>
            <a:r>
              <a:rPr sz="1200" spc="-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κοινωνικά</a:t>
            </a:r>
          </a:p>
          <a:p>
            <a:pPr marL="730994" marR="0">
              <a:lnSpc>
                <a:spcPts val="1200"/>
              </a:lnSpc>
              <a:spcBef>
                <a:spcPts val="24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χαρακτηριστικά</a:t>
            </a:r>
          </a:p>
          <a:p>
            <a:pPr marL="0" marR="0">
              <a:lnSpc>
                <a:spcPts val="1200"/>
              </a:lnSpc>
              <a:spcBef>
                <a:spcPts val="5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Κυβερνητικά</a:t>
            </a:r>
            <a:r>
              <a:rPr sz="1200" spc="-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Προγράμματα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777566" y="4117746"/>
            <a:ext cx="461367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2020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395633" y="4117746"/>
            <a:ext cx="461367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2021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452811" y="4160926"/>
            <a:ext cx="1453157" cy="373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0088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στήριξης</a:t>
            </a:r>
            <a:r>
              <a:rPr sz="1200" spc="-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νέας</a:t>
            </a:r>
          </a:p>
          <a:p>
            <a:pPr marL="281210" marR="0">
              <a:lnSpc>
                <a:spcPts val="1200"/>
              </a:lnSpc>
              <a:spcBef>
                <a:spcPts val="5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Χρηματοδότηση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επιχειρηματικότητας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085181" y="4663846"/>
            <a:ext cx="1820586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Εκπαίδευση</a:t>
            </a:r>
            <a:r>
              <a:rPr sz="1200" spc="-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και</a:t>
            </a:r>
            <a:r>
              <a:rPr sz="1200" spc="-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Κατάρτιση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828256" y="5070246"/>
            <a:ext cx="229641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272756" y="5070246"/>
            <a:ext cx="229641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729956" y="5070246"/>
            <a:ext cx="229641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174456" y="5070246"/>
            <a:ext cx="229641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631656" y="5070246"/>
            <a:ext cx="229641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5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088856" y="5070246"/>
            <a:ext cx="229641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6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533356" y="5070246"/>
            <a:ext cx="229641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7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990556" y="5070246"/>
            <a:ext cx="229641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8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7435056" y="5070246"/>
            <a:ext cx="229641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9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7853362" y="5070246"/>
            <a:ext cx="306883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10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42960" y="5743613"/>
            <a:ext cx="538229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Πηγή: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Global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Entrepreneurship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Monitor,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National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Experts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Survey,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2021,</a:t>
            </a:r>
            <a:r>
              <a:rPr sz="10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Επεξεργασία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στοιχείων: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ΙΟΒΕ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687821" y="6176811"/>
            <a:ext cx="7986520" cy="485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Αν</a:t>
            </a:r>
            <a:r>
              <a:rPr sz="1600" b="1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και</a:t>
            </a:r>
            <a:r>
              <a:rPr sz="1600" b="1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οι</a:t>
            </a:r>
            <a:r>
              <a:rPr sz="1600" b="1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επιδόσεις</a:t>
            </a:r>
            <a:r>
              <a:rPr sz="1600" b="1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της</a:t>
            </a:r>
            <a:r>
              <a:rPr sz="1600" b="1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Ελλάδας</a:t>
            </a:r>
            <a:r>
              <a:rPr sz="1600" b="1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εντοπίζονται</a:t>
            </a:r>
            <a:r>
              <a:rPr sz="1600" b="1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σε</a:t>
            </a:r>
            <a:r>
              <a:rPr sz="1600" b="1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χαμηλότερα</a:t>
            </a:r>
            <a:r>
              <a:rPr sz="1600" b="1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επίπεδα</a:t>
            </a:r>
            <a:r>
              <a:rPr sz="1600" b="1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από</a:t>
            </a:r>
            <a:r>
              <a:rPr sz="1600" b="1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τον</a:t>
            </a:r>
            <a:r>
              <a:rPr sz="1600" b="1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μέσο</a:t>
            </a:r>
            <a:r>
              <a:rPr sz="1600" b="1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όρο</a:t>
            </a:r>
            <a:r>
              <a:rPr sz="1600" b="1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της</a:t>
            </a:r>
          </a:p>
          <a:p>
            <a:pPr marL="1203523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κλίμακας,</a:t>
            </a:r>
            <a:r>
              <a:rPr sz="1600" b="1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εμφανίζουν</a:t>
            </a:r>
            <a:r>
              <a:rPr sz="1600" b="1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μια</a:t>
            </a:r>
            <a:r>
              <a:rPr sz="1600" b="1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μικρή</a:t>
            </a:r>
            <a:r>
              <a:rPr sz="1600" b="1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βελτίωση</a:t>
            </a:r>
            <a:r>
              <a:rPr sz="1600" b="1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σε</a:t>
            </a:r>
            <a:r>
              <a:rPr sz="1600" b="1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σχέση</a:t>
            </a:r>
            <a:r>
              <a:rPr sz="1600" b="1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με</a:t>
            </a:r>
            <a:r>
              <a:rPr sz="1600" b="1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το</a:t>
            </a:r>
            <a:r>
              <a:rPr sz="1600" b="1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2020.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94728" y="600828"/>
            <a:ext cx="6891263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sz="28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Δείκτης Εθνικού Πλαισίου Επιχειρηματικότητας*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5751" y="1589863"/>
            <a:ext cx="270656" cy="31511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10</a:t>
            </a:r>
          </a:p>
          <a:p>
            <a:pPr marL="60325" marR="0">
              <a:lnSpc>
                <a:spcPts val="900"/>
              </a:lnSpc>
              <a:spcBef>
                <a:spcPts val="1723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9</a:t>
            </a:r>
          </a:p>
          <a:p>
            <a:pPr marL="60325" marR="0">
              <a:lnSpc>
                <a:spcPts val="900"/>
              </a:lnSpc>
              <a:spcBef>
                <a:spcPts val="1723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8</a:t>
            </a:r>
          </a:p>
          <a:p>
            <a:pPr marL="60325" marR="0">
              <a:lnSpc>
                <a:spcPts val="900"/>
              </a:lnSpc>
              <a:spcBef>
                <a:spcPts val="1773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7</a:t>
            </a:r>
          </a:p>
          <a:p>
            <a:pPr marL="60325" marR="0">
              <a:lnSpc>
                <a:spcPts val="900"/>
              </a:lnSpc>
              <a:spcBef>
                <a:spcPts val="1723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6</a:t>
            </a:r>
          </a:p>
          <a:p>
            <a:pPr marL="60325" marR="0">
              <a:lnSpc>
                <a:spcPts val="900"/>
              </a:lnSpc>
              <a:spcBef>
                <a:spcPts val="1723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5</a:t>
            </a:r>
          </a:p>
          <a:p>
            <a:pPr marL="60325" marR="0">
              <a:lnSpc>
                <a:spcPts val="900"/>
              </a:lnSpc>
              <a:spcBef>
                <a:spcPts val="1723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4</a:t>
            </a:r>
          </a:p>
          <a:p>
            <a:pPr marL="60325" marR="0">
              <a:lnSpc>
                <a:spcPts val="900"/>
              </a:lnSpc>
              <a:spcBef>
                <a:spcPts val="1773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3</a:t>
            </a:r>
          </a:p>
          <a:p>
            <a:pPr marL="60325" marR="0">
              <a:lnSpc>
                <a:spcPts val="900"/>
              </a:lnSpc>
              <a:spcBef>
                <a:spcPts val="1723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2</a:t>
            </a:r>
          </a:p>
          <a:p>
            <a:pPr marL="60325" marR="0">
              <a:lnSpc>
                <a:spcPts val="900"/>
              </a:lnSpc>
              <a:spcBef>
                <a:spcPts val="1723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01734" y="1868995"/>
            <a:ext cx="2994378" cy="685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500" b="1" dirty="0">
                <a:solidFill>
                  <a:srgbClr val="000000"/>
                </a:solidFill>
                <a:latin typeface="Calibri"/>
                <a:cs typeface="Calibri"/>
              </a:rPr>
              <a:t>Το</a:t>
            </a:r>
            <a:r>
              <a:rPr sz="1500" b="1" spc="-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000000"/>
                </a:solidFill>
                <a:latin typeface="Calibri"/>
                <a:cs typeface="Calibri"/>
              </a:rPr>
              <a:t>εγχώριο</a:t>
            </a:r>
            <a:r>
              <a:rPr sz="1500" b="1" spc="-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000000"/>
                </a:solidFill>
                <a:latin typeface="Calibri"/>
                <a:cs typeface="Calibri"/>
              </a:rPr>
              <a:t>επιχειρηματικό</a:t>
            </a:r>
          </a:p>
          <a:p>
            <a:pPr marL="0" marR="0">
              <a:lnSpc>
                <a:spcPts val="1500"/>
              </a:lnSpc>
              <a:spcBef>
                <a:spcPts val="300"/>
              </a:spcBef>
              <a:spcAft>
                <a:spcPts val="0"/>
              </a:spcAft>
            </a:pPr>
            <a:r>
              <a:rPr sz="1500" b="1" dirty="0">
                <a:solidFill>
                  <a:srgbClr val="000000"/>
                </a:solidFill>
                <a:latin typeface="Calibri"/>
                <a:cs typeface="Calibri"/>
              </a:rPr>
              <a:t>περιβάλλον</a:t>
            </a:r>
            <a:r>
              <a:rPr sz="1500" b="1" spc="-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000000"/>
                </a:solidFill>
                <a:latin typeface="Calibri"/>
                <a:cs typeface="Calibri"/>
              </a:rPr>
              <a:t>φαίνεται</a:t>
            </a:r>
            <a:r>
              <a:rPr sz="1500" b="1" spc="-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000000"/>
                </a:solidFill>
                <a:latin typeface="Calibri"/>
                <a:cs typeface="Calibri"/>
              </a:rPr>
              <a:t>να</a:t>
            </a:r>
            <a:r>
              <a:rPr sz="1500" b="1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000000"/>
                </a:solidFill>
                <a:latin typeface="Calibri"/>
                <a:cs typeface="Calibri"/>
              </a:rPr>
              <a:t>υστερεί</a:t>
            </a:r>
            <a:r>
              <a:rPr sz="1500" b="1" spc="-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000000"/>
                </a:solidFill>
                <a:latin typeface="Calibri"/>
                <a:cs typeface="Calibri"/>
              </a:rPr>
              <a:t>σε</a:t>
            </a:r>
          </a:p>
          <a:p>
            <a:pPr marL="0" marR="0">
              <a:lnSpc>
                <a:spcPts val="1500"/>
              </a:lnSpc>
              <a:spcBef>
                <a:spcPts val="300"/>
              </a:spcBef>
              <a:spcAft>
                <a:spcPts val="0"/>
              </a:spcAft>
            </a:pPr>
            <a:r>
              <a:rPr sz="1500" b="1" dirty="0">
                <a:solidFill>
                  <a:srgbClr val="000000"/>
                </a:solidFill>
                <a:latin typeface="Calibri"/>
                <a:cs typeface="Calibri"/>
              </a:rPr>
              <a:t>σύγκριση</a:t>
            </a:r>
            <a:r>
              <a:rPr sz="1500" b="1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000000"/>
                </a:solidFill>
                <a:latin typeface="Calibri"/>
                <a:cs typeface="Calibri"/>
              </a:rPr>
              <a:t>με</a:t>
            </a:r>
            <a:r>
              <a:rPr sz="1500" b="1" spc="-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000000"/>
                </a:solidFill>
                <a:latin typeface="Calibri"/>
                <a:cs typeface="Calibri"/>
              </a:rPr>
              <a:t>τις</a:t>
            </a:r>
            <a:r>
              <a:rPr sz="1500" b="1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000000"/>
                </a:solidFill>
                <a:latin typeface="Calibri"/>
                <a:cs typeface="Calibri"/>
              </a:rPr>
              <a:t>υπόλοιπες</a:t>
            </a:r>
            <a:r>
              <a:rPr sz="1500" b="1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000000"/>
                </a:solidFill>
                <a:latin typeface="Calibri"/>
                <a:cs typeface="Calibri"/>
              </a:rPr>
              <a:t>χώρες.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48829" y="2676587"/>
            <a:ext cx="297116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6.3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20164" y="2719812"/>
            <a:ext cx="297116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6.2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91499" y="2898192"/>
            <a:ext cx="297116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5.7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062833" y="2946858"/>
            <a:ext cx="297116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5.5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434168" y="2978161"/>
            <a:ext cx="297116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5.4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805502" y="3014230"/>
            <a:ext cx="297116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5.3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176837" y="3072127"/>
            <a:ext cx="297116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5.1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548172" y="3095727"/>
            <a:ext cx="297116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5.1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919506" y="3099387"/>
            <a:ext cx="297116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5.1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290840" y="3145313"/>
            <a:ext cx="297116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4.9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662175" y="3208931"/>
            <a:ext cx="297116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4.7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033510" y="3212668"/>
            <a:ext cx="297116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4.7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404844" y="3284205"/>
            <a:ext cx="297116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4.5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774591" y="3321663"/>
            <a:ext cx="298791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404040"/>
                </a:solidFill>
                <a:latin typeface="Calibri"/>
                <a:cs typeface="Calibri"/>
              </a:rPr>
              <a:t>4.4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147513" y="3344459"/>
            <a:ext cx="297116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4.3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518848" y="3347063"/>
            <a:ext cx="297116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4.3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890182" y="3379278"/>
            <a:ext cx="297116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4.2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7261518" y="3380885"/>
            <a:ext cx="297116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4.2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7632852" y="3435204"/>
            <a:ext cx="297116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4.0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8004187" y="3456651"/>
            <a:ext cx="297116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4.0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8375522" y="3460757"/>
            <a:ext cx="297116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4.0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42960" y="5513524"/>
            <a:ext cx="6762422" cy="31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Πηγή: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Global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Entrepreneurship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Monitor,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National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Experts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Survey,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2021,</a:t>
            </a:r>
            <a:r>
              <a:rPr sz="1000" spc="-2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Επεξεργασία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στοιχείων: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ΙΟΒΕ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*Ο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Δείκτης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στην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κλίμακα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από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  <a:r>
              <a:rPr sz="10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έως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10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μετράει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την</a:t>
            </a:r>
            <a:r>
              <a:rPr sz="10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αποτελεσματικότητα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και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την</a:t>
            </a:r>
            <a:r>
              <a:rPr sz="10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επάρκεια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του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επιχειρηματικού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περιβάλλοντος.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78964" y="6008877"/>
            <a:ext cx="8528848" cy="541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Πάγια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ανάγκη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για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χρηματοδοτική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στήριξη</a:t>
            </a:r>
            <a:r>
              <a:rPr sz="1800" spc="-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και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περισσότερο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στοχευμένες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πολιτικές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που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θα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ενθαρρύνουν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και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θα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στηρίζουν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την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επιχειρηματικότητα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στη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χώρα.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26528" y="467762"/>
            <a:ext cx="7616403" cy="7051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sz="26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Έντονη</a:t>
            </a:r>
            <a:r>
              <a:rPr sz="2600" spc="-49" dirty="0">
                <a:solidFill>
                  <a:srgbClr val="355D7E"/>
                </a:solidFill>
                <a:latin typeface="TFRJAG+Calibri-Light"/>
                <a:cs typeface="TFRJAG+Calibri-Light"/>
              </a:rPr>
              <a:t> </a:t>
            </a:r>
            <a:r>
              <a:rPr sz="26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προσαρμοστικότητα της εγχώριας επιχειρηματικής</a:t>
            </a:r>
          </a:p>
          <a:p>
            <a:pPr marL="0" marR="0">
              <a:lnSpc>
                <a:spcPts val="2600"/>
              </a:lnSpc>
              <a:spcBef>
                <a:spcPts val="51"/>
              </a:spcBef>
              <a:spcAft>
                <a:spcPts val="0"/>
              </a:spcAft>
            </a:pPr>
            <a:r>
              <a:rPr sz="26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δραστηριότητας στις ανάγκες της πανδημίας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4416" y="1500030"/>
            <a:ext cx="4237413" cy="640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Calibri"/>
                <a:cs typeface="Calibri"/>
              </a:rPr>
              <a:t>Προσαρμοστικότητα</a:t>
            </a:r>
            <a:r>
              <a:rPr sz="1500" spc="-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0000"/>
                </a:solidFill>
                <a:latin typeface="Calibri"/>
                <a:cs typeface="Calibri"/>
              </a:rPr>
              <a:t>της</a:t>
            </a:r>
            <a:r>
              <a:rPr sz="15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0000"/>
                </a:solidFill>
                <a:latin typeface="Calibri"/>
                <a:cs typeface="Calibri"/>
              </a:rPr>
              <a:t>επιχειρηματικής</a:t>
            </a:r>
          </a:p>
          <a:p>
            <a:pPr marL="0" marR="0">
              <a:lnSpc>
                <a:spcPts val="1500"/>
              </a:lnSpc>
              <a:spcBef>
                <a:spcPts val="12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Calibri"/>
                <a:cs typeface="Calibri"/>
              </a:rPr>
              <a:t>δραστηριοποίησης</a:t>
            </a:r>
            <a:r>
              <a:rPr sz="1500" spc="-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0000"/>
                </a:solidFill>
                <a:latin typeface="Calibri"/>
                <a:cs typeface="Calibri"/>
              </a:rPr>
              <a:t>(συμπεριλαμβανομένου</a:t>
            </a:r>
            <a:r>
              <a:rPr sz="1500" spc="-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0000"/>
                </a:solidFill>
                <a:latin typeface="Calibri"/>
                <a:cs typeface="Calibri"/>
              </a:rPr>
              <a:t>κόστους</a:t>
            </a:r>
          </a:p>
          <a:p>
            <a:pPr marL="0" marR="0">
              <a:lnSpc>
                <a:spcPts val="1500"/>
              </a:lnSpc>
              <a:spcBef>
                <a:spcPts val="119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Calibri"/>
                <a:cs typeface="Calibri"/>
              </a:rPr>
              <a:t>ψηφιοποίησης</a:t>
            </a:r>
            <a:r>
              <a:rPr sz="1500" spc="-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0000"/>
                </a:solidFill>
                <a:latin typeface="Calibri"/>
                <a:cs typeface="Calibri"/>
              </a:rPr>
              <a:t>και</a:t>
            </a:r>
            <a:r>
              <a:rPr sz="1500" spc="-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0000"/>
                </a:solidFill>
                <a:latin typeface="Calibri"/>
                <a:cs typeface="Calibri"/>
              </a:rPr>
              <a:t>της</a:t>
            </a:r>
            <a:r>
              <a:rPr sz="15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0000"/>
                </a:solidFill>
                <a:latin typeface="Calibri"/>
                <a:cs typeface="Calibri"/>
              </a:rPr>
              <a:t>τηλεργασίας)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879464" y="1590358"/>
            <a:ext cx="3476883" cy="460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Νέες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πολιτικές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και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προκλήσεις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λόγω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της</a:t>
            </a:r>
          </a:p>
          <a:p>
            <a:pPr marL="0" marR="0">
              <a:lnSpc>
                <a:spcPts val="1600"/>
              </a:lnSpc>
              <a:spcBef>
                <a:spcPts val="127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πανδημίας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85158" y="2429683"/>
            <a:ext cx="660532" cy="5026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39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Σλοβενία</a:t>
            </a:r>
          </a:p>
          <a:p>
            <a:pPr marL="0" marR="0">
              <a:lnSpc>
                <a:spcPts val="1000"/>
              </a:lnSpc>
              <a:spcBef>
                <a:spcPts val="32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Ολλανδία</a:t>
            </a:r>
          </a:p>
          <a:p>
            <a:pPr marL="208948" marR="0">
              <a:lnSpc>
                <a:spcPts val="1000"/>
              </a:lnSpc>
              <a:spcBef>
                <a:spcPts val="37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Η.Π.Α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335260" y="2429683"/>
            <a:ext cx="318220" cy="333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85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6.5</a:t>
            </a:r>
          </a:p>
          <a:p>
            <a:pPr marL="0" marR="0">
              <a:lnSpc>
                <a:spcPts val="1000"/>
              </a:lnSpc>
              <a:spcBef>
                <a:spcPts val="32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6.5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56480" y="2480285"/>
            <a:ext cx="701885" cy="6640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Φινλανδία</a:t>
            </a:r>
          </a:p>
          <a:p>
            <a:pPr marL="44332" marR="0">
              <a:lnSpc>
                <a:spcPts val="1000"/>
              </a:lnSpc>
              <a:spcBef>
                <a:spcPts val="30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Ολλανδία</a:t>
            </a:r>
          </a:p>
          <a:p>
            <a:pPr marL="146918" marR="0">
              <a:lnSpc>
                <a:spcPts val="1000"/>
              </a:lnSpc>
              <a:spcBef>
                <a:spcPts val="30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Ελβετία</a:t>
            </a:r>
          </a:p>
          <a:p>
            <a:pPr marL="253280" marR="0">
              <a:lnSpc>
                <a:spcPts val="1000"/>
              </a:lnSpc>
              <a:spcBef>
                <a:spcPts val="30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Η.Π.Α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114093" y="2480285"/>
            <a:ext cx="725249" cy="11630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2215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7.9</a:t>
            </a:r>
          </a:p>
          <a:p>
            <a:pPr marL="371180" marR="0">
              <a:lnSpc>
                <a:spcPts val="1000"/>
              </a:lnSpc>
              <a:spcBef>
                <a:spcPts val="30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7.8</a:t>
            </a:r>
          </a:p>
          <a:p>
            <a:pPr marL="309628" marR="0">
              <a:lnSpc>
                <a:spcPts val="1000"/>
              </a:lnSpc>
              <a:spcBef>
                <a:spcPts val="30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7.6</a:t>
            </a:r>
          </a:p>
          <a:p>
            <a:pPr marL="285380" marR="0">
              <a:lnSpc>
                <a:spcPts val="1000"/>
              </a:lnSpc>
              <a:spcBef>
                <a:spcPts val="30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7.5</a:t>
            </a:r>
          </a:p>
          <a:p>
            <a:pPr marL="225692" marR="0">
              <a:lnSpc>
                <a:spcPts val="1000"/>
              </a:lnSpc>
              <a:spcBef>
                <a:spcPts val="30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7.4</a:t>
            </a:r>
          </a:p>
          <a:p>
            <a:pPr marL="76474" marR="0">
              <a:lnSpc>
                <a:spcPts val="1000"/>
              </a:lnSpc>
              <a:spcBef>
                <a:spcPts val="30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7.0</a:t>
            </a:r>
          </a:p>
          <a:p>
            <a:pPr marL="0" marR="0">
              <a:lnSpc>
                <a:spcPts val="1000"/>
              </a:lnSpc>
              <a:spcBef>
                <a:spcPts val="35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6.8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162381" y="2767265"/>
            <a:ext cx="429728" cy="3338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693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6.3</a:t>
            </a:r>
          </a:p>
          <a:p>
            <a:pPr marL="0" marR="0">
              <a:lnSpc>
                <a:spcPts val="1000"/>
              </a:lnSpc>
              <a:spcBef>
                <a:spcPts val="32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6.0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940925" y="2936056"/>
            <a:ext cx="501712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Γαλλία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778988" y="3104847"/>
            <a:ext cx="665236" cy="3338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Νορβηγία</a:t>
            </a:r>
          </a:p>
          <a:p>
            <a:pPr marL="119074" marR="0">
              <a:lnSpc>
                <a:spcPts val="1000"/>
              </a:lnSpc>
              <a:spcBef>
                <a:spcPts val="32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Ελλάδα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159787" y="3104847"/>
            <a:ext cx="313196" cy="3338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6.0</a:t>
            </a:r>
          </a:p>
          <a:p>
            <a:pPr marL="0" marR="0">
              <a:lnSpc>
                <a:spcPts val="1000"/>
              </a:lnSpc>
              <a:spcBef>
                <a:spcPts val="32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6.0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94642" y="3145576"/>
            <a:ext cx="665236" cy="664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Νορβηγία</a:t>
            </a:r>
          </a:p>
          <a:p>
            <a:pPr marL="102914" marR="0">
              <a:lnSpc>
                <a:spcPts val="1000"/>
              </a:lnSpc>
              <a:spcBef>
                <a:spcPts val="30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Ισπανία</a:t>
            </a:r>
          </a:p>
          <a:p>
            <a:pPr marL="119074" marR="0">
              <a:lnSpc>
                <a:spcPts val="1000"/>
              </a:lnSpc>
              <a:spcBef>
                <a:spcPts val="30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Ελλάδα</a:t>
            </a:r>
          </a:p>
          <a:p>
            <a:pPr marL="383393" marR="0">
              <a:lnSpc>
                <a:spcPts val="1000"/>
              </a:lnSpc>
              <a:spcBef>
                <a:spcPts val="30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EE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967584" y="3442429"/>
            <a:ext cx="471326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Ιταλία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069026" y="3442429"/>
            <a:ext cx="353660" cy="3338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626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5.8</a:t>
            </a:r>
          </a:p>
          <a:p>
            <a:pPr marL="0" marR="0">
              <a:lnSpc>
                <a:spcPts val="1000"/>
              </a:lnSpc>
              <a:spcBef>
                <a:spcPts val="32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5.7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740826" y="3611221"/>
            <a:ext cx="701885" cy="1009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918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Ελβετία</a:t>
            </a:r>
          </a:p>
          <a:p>
            <a:pPr marL="90964" marR="0">
              <a:lnSpc>
                <a:spcPts val="1000"/>
              </a:lnSpc>
              <a:spcBef>
                <a:spcPts val="32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Ιρλανδία</a:t>
            </a:r>
          </a:p>
          <a:p>
            <a:pPr marL="0" marR="0">
              <a:lnSpc>
                <a:spcPts val="1000"/>
              </a:lnSpc>
              <a:spcBef>
                <a:spcPts val="37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Φινλανδία</a:t>
            </a:r>
          </a:p>
          <a:p>
            <a:pPr marL="99293" marR="0">
              <a:lnSpc>
                <a:spcPts val="1000"/>
              </a:lnSpc>
              <a:spcBef>
                <a:spcPts val="32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Ομάδα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Γ</a:t>
            </a:r>
          </a:p>
          <a:p>
            <a:pPr marL="66885" marR="0">
              <a:lnSpc>
                <a:spcPts val="1000"/>
              </a:lnSpc>
              <a:spcBef>
                <a:spcPts val="32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Γερμανία</a:t>
            </a:r>
          </a:p>
          <a:p>
            <a:pPr marL="421555" marR="0">
              <a:lnSpc>
                <a:spcPts val="1000"/>
              </a:lnSpc>
              <a:spcBef>
                <a:spcPts val="32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EE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084250" y="3644544"/>
            <a:ext cx="320401" cy="497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367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6.7</a:t>
            </a:r>
          </a:p>
          <a:p>
            <a:pPr marL="932" marR="0">
              <a:lnSpc>
                <a:spcPts val="1000"/>
              </a:lnSpc>
              <a:spcBef>
                <a:spcPts val="30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6.7</a:t>
            </a:r>
          </a:p>
          <a:p>
            <a:pPr marL="0" marR="0">
              <a:lnSpc>
                <a:spcPts val="1000"/>
              </a:lnSpc>
              <a:spcBef>
                <a:spcPts val="30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6.7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016298" y="3780012"/>
            <a:ext cx="364897" cy="671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863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5.7</a:t>
            </a:r>
          </a:p>
          <a:p>
            <a:pPr marL="20745" marR="0">
              <a:lnSpc>
                <a:spcPts val="1000"/>
              </a:lnSpc>
              <a:spcBef>
                <a:spcPts val="32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5.6</a:t>
            </a:r>
          </a:p>
          <a:p>
            <a:pPr marL="3268" marR="0">
              <a:lnSpc>
                <a:spcPts val="1000"/>
              </a:lnSpc>
              <a:spcBef>
                <a:spcPts val="37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5.6</a:t>
            </a:r>
          </a:p>
          <a:p>
            <a:pPr marL="0" marR="0">
              <a:lnSpc>
                <a:spcPts val="1000"/>
              </a:lnSpc>
              <a:spcBef>
                <a:spcPts val="32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5.6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96986" y="3810867"/>
            <a:ext cx="664358" cy="8303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787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Ομάδα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Γ</a:t>
            </a:r>
          </a:p>
          <a:p>
            <a:pPr marL="0" marR="0">
              <a:lnSpc>
                <a:spcPts val="1000"/>
              </a:lnSpc>
              <a:spcBef>
                <a:spcPts val="30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Ουγγαρία</a:t>
            </a:r>
          </a:p>
          <a:p>
            <a:pPr marL="39216" marR="0">
              <a:lnSpc>
                <a:spcPts val="1000"/>
              </a:lnSpc>
              <a:spcBef>
                <a:spcPts val="30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Σλοβενία</a:t>
            </a:r>
          </a:p>
          <a:p>
            <a:pPr marL="26379" marR="0">
              <a:lnSpc>
                <a:spcPts val="1000"/>
              </a:lnSpc>
              <a:spcBef>
                <a:spcPts val="30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Γερμανία</a:t>
            </a:r>
          </a:p>
          <a:p>
            <a:pPr marL="186252" marR="0">
              <a:lnSpc>
                <a:spcPts val="1000"/>
              </a:lnSpc>
              <a:spcBef>
                <a:spcPts val="30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Ιταλία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043215" y="4143512"/>
            <a:ext cx="313196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6.6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918244" y="4309835"/>
            <a:ext cx="413756" cy="11630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0722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6.5</a:t>
            </a:r>
          </a:p>
          <a:p>
            <a:pPr marL="91396" marR="0">
              <a:lnSpc>
                <a:spcPts val="1000"/>
              </a:lnSpc>
              <a:spcBef>
                <a:spcPts val="30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6.5</a:t>
            </a:r>
          </a:p>
          <a:p>
            <a:pPr marL="82069" marR="0">
              <a:lnSpc>
                <a:spcPts val="1000"/>
              </a:lnSpc>
              <a:spcBef>
                <a:spcPts val="30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6.5</a:t>
            </a:r>
          </a:p>
          <a:p>
            <a:pPr marL="52226" marR="0">
              <a:lnSpc>
                <a:spcPts val="1000"/>
              </a:lnSpc>
              <a:spcBef>
                <a:spcPts val="30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6.4</a:t>
            </a:r>
          </a:p>
          <a:p>
            <a:pPr marL="44765" marR="0">
              <a:lnSpc>
                <a:spcPts val="1000"/>
              </a:lnSpc>
              <a:spcBef>
                <a:spcPts val="30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6.4</a:t>
            </a:r>
          </a:p>
          <a:p>
            <a:pPr marL="7460" marR="0">
              <a:lnSpc>
                <a:spcPts val="1000"/>
              </a:lnSpc>
              <a:spcBef>
                <a:spcPts val="30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6.3</a:t>
            </a:r>
          </a:p>
          <a:p>
            <a:pPr marL="0" marR="0">
              <a:lnSpc>
                <a:spcPts val="1000"/>
              </a:lnSpc>
              <a:spcBef>
                <a:spcPts val="35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6.3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467407" y="4455176"/>
            <a:ext cx="816717" cy="15154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3683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5.4</a:t>
            </a:r>
          </a:p>
          <a:p>
            <a:pPr marL="382062" marR="0">
              <a:lnSpc>
                <a:spcPts val="1000"/>
              </a:lnSpc>
              <a:spcBef>
                <a:spcPts val="32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5.1</a:t>
            </a:r>
          </a:p>
          <a:p>
            <a:pPr marL="248946" marR="0">
              <a:lnSpc>
                <a:spcPts val="1000"/>
              </a:lnSpc>
              <a:spcBef>
                <a:spcPts val="37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4.7</a:t>
            </a:r>
          </a:p>
          <a:p>
            <a:pPr marL="232988" marR="0">
              <a:lnSpc>
                <a:spcPts val="1000"/>
              </a:lnSpc>
              <a:spcBef>
                <a:spcPts val="32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4.6</a:t>
            </a:r>
          </a:p>
          <a:p>
            <a:pPr marL="168557" marR="0">
              <a:lnSpc>
                <a:spcPts val="1000"/>
              </a:lnSpc>
              <a:spcBef>
                <a:spcPts val="32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4.5</a:t>
            </a:r>
          </a:p>
          <a:p>
            <a:pPr marL="163370" marR="0">
              <a:lnSpc>
                <a:spcPts val="1000"/>
              </a:lnSpc>
              <a:spcBef>
                <a:spcPts val="32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4.4</a:t>
            </a:r>
          </a:p>
          <a:p>
            <a:pPr marL="103727" marR="0">
              <a:lnSpc>
                <a:spcPts val="1000"/>
              </a:lnSpc>
              <a:spcBef>
                <a:spcPts val="37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4.3</a:t>
            </a:r>
          </a:p>
          <a:p>
            <a:pPr marL="72955" marR="0">
              <a:lnSpc>
                <a:spcPts val="1000"/>
              </a:lnSpc>
              <a:spcBef>
                <a:spcPts val="32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4.2</a:t>
            </a:r>
          </a:p>
          <a:p>
            <a:pPr marL="0" marR="0">
              <a:lnSpc>
                <a:spcPts val="1000"/>
              </a:lnSpc>
              <a:spcBef>
                <a:spcPts val="32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4.0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13717" y="4642480"/>
            <a:ext cx="541089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Κύπρος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898063" y="4623968"/>
            <a:ext cx="541089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Κύπρος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48376" y="4808804"/>
            <a:ext cx="609612" cy="331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Πολωνία</a:t>
            </a:r>
          </a:p>
          <a:p>
            <a:pPr marL="108204" marR="0">
              <a:lnSpc>
                <a:spcPts val="1000"/>
              </a:lnSpc>
              <a:spcBef>
                <a:spcPts val="30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Γαλλία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781332" y="4792758"/>
            <a:ext cx="664263" cy="11778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389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Πολωνία</a:t>
            </a:r>
          </a:p>
          <a:p>
            <a:pPr marL="45293" marR="0">
              <a:lnSpc>
                <a:spcPts val="1000"/>
              </a:lnSpc>
              <a:spcBef>
                <a:spcPts val="32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Ομάδα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Β</a:t>
            </a:r>
          </a:p>
          <a:p>
            <a:pPr marL="100570" marR="0">
              <a:lnSpc>
                <a:spcPts val="1000"/>
              </a:lnSpc>
              <a:spcBef>
                <a:spcPts val="37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Ισπανία</a:t>
            </a:r>
          </a:p>
          <a:p>
            <a:pPr marL="24134" marR="0">
              <a:lnSpc>
                <a:spcPts val="1000"/>
              </a:lnSpc>
              <a:spcBef>
                <a:spcPts val="32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Σλοβακία</a:t>
            </a:r>
          </a:p>
          <a:p>
            <a:pPr marL="4700" marR="0">
              <a:lnSpc>
                <a:spcPts val="1000"/>
              </a:lnSpc>
              <a:spcBef>
                <a:spcPts val="32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Ρουμανία</a:t>
            </a:r>
          </a:p>
          <a:p>
            <a:pPr marL="40530" marR="0">
              <a:lnSpc>
                <a:spcPts val="1000"/>
              </a:lnSpc>
              <a:spcBef>
                <a:spcPts val="32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Ομάδα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Α</a:t>
            </a:r>
          </a:p>
          <a:p>
            <a:pPr marL="0" marR="0">
              <a:lnSpc>
                <a:spcPts val="1000"/>
              </a:lnSpc>
              <a:spcBef>
                <a:spcPts val="37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Ουγγαρία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01687" y="5141449"/>
            <a:ext cx="659563" cy="8303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58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Ιρλανδία</a:t>
            </a:r>
          </a:p>
          <a:p>
            <a:pPr marL="19434" marR="0">
              <a:lnSpc>
                <a:spcPts val="1000"/>
              </a:lnSpc>
              <a:spcBef>
                <a:spcPts val="30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Σλοβακία</a:t>
            </a:r>
          </a:p>
          <a:p>
            <a:pPr marL="0" marR="0">
              <a:lnSpc>
                <a:spcPts val="1000"/>
              </a:lnSpc>
              <a:spcBef>
                <a:spcPts val="30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Ρουμανία</a:t>
            </a:r>
          </a:p>
          <a:p>
            <a:pPr marL="40592" marR="0">
              <a:lnSpc>
                <a:spcPts val="1000"/>
              </a:lnSpc>
              <a:spcBef>
                <a:spcPts val="30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Ομάδα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Β</a:t>
            </a:r>
          </a:p>
          <a:p>
            <a:pPr marL="35830" marR="0">
              <a:lnSpc>
                <a:spcPts val="1000"/>
              </a:lnSpc>
              <a:spcBef>
                <a:spcPts val="30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Ομάδα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Α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2791409" y="5474095"/>
            <a:ext cx="313196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5.9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709052" y="5640417"/>
            <a:ext cx="313196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5.7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2473201" y="5806740"/>
            <a:ext cx="313196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5.1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891214" y="6048651"/>
            <a:ext cx="216768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264260" y="6048651"/>
            <a:ext cx="216768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637306" y="6048651"/>
            <a:ext cx="216768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2010352" y="6048651"/>
            <a:ext cx="216768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2383397" y="6048651"/>
            <a:ext cx="216768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5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2756443" y="6048651"/>
            <a:ext cx="216768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6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3129489" y="6048651"/>
            <a:ext cx="216768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7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3502534" y="6048651"/>
            <a:ext cx="216768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8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3875580" y="6048651"/>
            <a:ext cx="216768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9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4215288" y="6048651"/>
            <a:ext cx="281136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10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5375560" y="6048650"/>
            <a:ext cx="216768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5721318" y="6048650"/>
            <a:ext cx="216768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6067076" y="6048650"/>
            <a:ext cx="216768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6412834" y="6048650"/>
            <a:ext cx="216768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6758592" y="6048650"/>
            <a:ext cx="216768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5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7104350" y="6048650"/>
            <a:ext cx="216768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6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7450108" y="6048650"/>
            <a:ext cx="216768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7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7795866" y="6048650"/>
            <a:ext cx="216768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8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8141623" y="6048650"/>
            <a:ext cx="216768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9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8454045" y="6048650"/>
            <a:ext cx="281136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10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270951" y="6450670"/>
            <a:ext cx="5383121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Πηγή: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Global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Entrepreneurship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Monitor,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National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Experts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Survey,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2021,</a:t>
            </a:r>
            <a:r>
              <a:rPr sz="1000" spc="-2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Επεξεργασία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στοιχείων: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ΙΟΒΕ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91032" y="435068"/>
            <a:ext cx="7222926" cy="708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4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Κυβερνητικά μέτρα περιβαλλοντικής ευαισθητοποίησης και</a:t>
            </a:r>
          </a:p>
          <a:p>
            <a:pPr marL="0" marR="0">
              <a:lnSpc>
                <a:spcPts val="2400"/>
              </a:lnSpc>
              <a:spcBef>
                <a:spcPts val="480"/>
              </a:spcBef>
              <a:spcAft>
                <a:spcPts val="0"/>
              </a:spcAft>
            </a:pPr>
            <a:r>
              <a:rPr sz="24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αποφυγής μαζικής απώλειας νέων επιχειρήσεων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7576" y="1623877"/>
            <a:ext cx="3227963" cy="460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Κυβερνητικά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μέτρα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περιβαλλοντικής</a:t>
            </a:r>
          </a:p>
          <a:p>
            <a:pPr marL="0" marR="0">
              <a:lnSpc>
                <a:spcPts val="1600"/>
              </a:lnSpc>
              <a:spcBef>
                <a:spcPts val="127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ευαισθητοποίησης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και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βιωσιμότητας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810272" y="1623877"/>
            <a:ext cx="4204947" cy="460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Κυβερνητικά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μέτρα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αποφυγής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μαζικής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απώλειας</a:t>
            </a:r>
          </a:p>
          <a:p>
            <a:pPr marL="0" marR="0">
              <a:lnSpc>
                <a:spcPts val="1600"/>
              </a:lnSpc>
              <a:spcBef>
                <a:spcPts val="127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νέων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και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αναπτυσσόμενων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επιχειρήσεων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83104" y="2418935"/>
            <a:ext cx="701885" cy="338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Φινλανδία</a:t>
            </a:r>
          </a:p>
          <a:p>
            <a:pPr marL="226758" marR="0">
              <a:lnSpc>
                <a:spcPts val="1000"/>
              </a:lnSpc>
              <a:spcBef>
                <a:spcPts val="36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Ιταλία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967099" y="2418935"/>
            <a:ext cx="356562" cy="5111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527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6.3</a:t>
            </a:r>
          </a:p>
          <a:p>
            <a:pPr marL="10882" marR="0">
              <a:lnSpc>
                <a:spcPts val="1000"/>
              </a:lnSpc>
              <a:spcBef>
                <a:spcPts val="36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6.2</a:t>
            </a:r>
          </a:p>
          <a:p>
            <a:pPr marL="0" marR="0">
              <a:lnSpc>
                <a:spcPts val="1000"/>
              </a:lnSpc>
              <a:spcBef>
                <a:spcPts val="31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6.2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846252" y="2418934"/>
            <a:ext cx="665236" cy="10302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1937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Γαλλία</a:t>
            </a:r>
          </a:p>
          <a:p>
            <a:pPr marL="6170" marR="0">
              <a:lnSpc>
                <a:spcPts val="1000"/>
              </a:lnSpc>
              <a:spcBef>
                <a:spcPts val="36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Ολλανδία</a:t>
            </a:r>
          </a:p>
          <a:p>
            <a:pPr marL="108756" marR="0">
              <a:lnSpc>
                <a:spcPts val="1000"/>
              </a:lnSpc>
              <a:spcBef>
                <a:spcPts val="31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Ελβετία</a:t>
            </a:r>
          </a:p>
          <a:p>
            <a:pPr marL="52802" marR="0">
              <a:lnSpc>
                <a:spcPts val="1000"/>
              </a:lnSpc>
              <a:spcBef>
                <a:spcPts val="36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Ιρλανδία</a:t>
            </a:r>
          </a:p>
          <a:p>
            <a:pPr marL="0" marR="0">
              <a:lnSpc>
                <a:spcPts val="1000"/>
              </a:lnSpc>
              <a:spcBef>
                <a:spcPts val="31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Νορβηγία</a:t>
            </a:r>
          </a:p>
          <a:p>
            <a:pPr marL="119074" marR="0">
              <a:lnSpc>
                <a:spcPts val="1000"/>
              </a:lnSpc>
              <a:spcBef>
                <a:spcPts val="36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Ελλάδα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940977" y="2418934"/>
            <a:ext cx="471118" cy="6841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084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7.9</a:t>
            </a:r>
          </a:p>
          <a:p>
            <a:pPr marL="67750" marR="0">
              <a:lnSpc>
                <a:spcPts val="1000"/>
              </a:lnSpc>
              <a:spcBef>
                <a:spcPts val="36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7.6</a:t>
            </a:r>
          </a:p>
          <a:p>
            <a:pPr marL="15056" marR="0">
              <a:lnSpc>
                <a:spcPts val="1000"/>
              </a:lnSpc>
              <a:spcBef>
                <a:spcPts val="31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7.5</a:t>
            </a:r>
          </a:p>
          <a:p>
            <a:pPr marL="0" marR="0">
              <a:lnSpc>
                <a:spcPts val="1000"/>
              </a:lnSpc>
              <a:spcBef>
                <a:spcPts val="36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7.5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21266" y="2764984"/>
            <a:ext cx="665236" cy="6841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074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Ελλάδα</a:t>
            </a:r>
          </a:p>
          <a:p>
            <a:pPr marL="52802" marR="0">
              <a:lnSpc>
                <a:spcPts val="1000"/>
              </a:lnSpc>
              <a:spcBef>
                <a:spcPts val="36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Ιρλανδία</a:t>
            </a:r>
          </a:p>
          <a:p>
            <a:pPr marL="0" marR="0">
              <a:lnSpc>
                <a:spcPts val="1000"/>
              </a:lnSpc>
              <a:spcBef>
                <a:spcPts val="31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Νορβηγία</a:t>
            </a:r>
          </a:p>
          <a:p>
            <a:pPr marL="161937" marR="0">
              <a:lnSpc>
                <a:spcPts val="1000"/>
              </a:lnSpc>
              <a:spcBef>
                <a:spcPts val="36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Γαλλία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724068" y="2938009"/>
            <a:ext cx="352934" cy="338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90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5.6</a:t>
            </a:r>
          </a:p>
          <a:p>
            <a:pPr marL="0" marR="0">
              <a:lnSpc>
                <a:spcPts val="1000"/>
              </a:lnSpc>
              <a:spcBef>
                <a:spcPts val="36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5.5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666212" y="3111032"/>
            <a:ext cx="316798" cy="338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64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6.7</a:t>
            </a:r>
          </a:p>
          <a:p>
            <a:pPr marL="0" marR="0">
              <a:lnSpc>
                <a:spcPts val="1000"/>
              </a:lnSpc>
              <a:spcBef>
                <a:spcPts val="36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6.7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517310" y="3284058"/>
            <a:ext cx="458127" cy="338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5093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5.4</a:t>
            </a:r>
          </a:p>
          <a:p>
            <a:pPr marL="0" marR="0">
              <a:lnSpc>
                <a:spcPts val="1000"/>
              </a:lnSpc>
              <a:spcBef>
                <a:spcPts val="36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5.0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49990" y="3457082"/>
            <a:ext cx="633424" cy="338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Γερμανία</a:t>
            </a:r>
          </a:p>
          <a:p>
            <a:pPr marL="90351" marR="0">
              <a:lnSpc>
                <a:spcPts val="1000"/>
              </a:lnSpc>
              <a:spcBef>
                <a:spcPts val="36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Κύπρος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808090" y="3457082"/>
            <a:ext cx="704864" cy="5111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Φινλανδία</a:t>
            </a:r>
          </a:p>
          <a:p>
            <a:pPr marL="79722" marR="0">
              <a:lnSpc>
                <a:spcPts val="1000"/>
              </a:lnSpc>
              <a:spcBef>
                <a:spcPts val="36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Σλοβενία</a:t>
            </a:r>
          </a:p>
          <a:p>
            <a:pPr marL="253280" marR="0">
              <a:lnSpc>
                <a:spcPts val="1000"/>
              </a:lnSpc>
              <a:spcBef>
                <a:spcPts val="31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Η.Π.Α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553296" y="3457082"/>
            <a:ext cx="313196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6.4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495432" y="3630107"/>
            <a:ext cx="313196" cy="338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4.9</a:t>
            </a:r>
          </a:p>
          <a:p>
            <a:pPr marL="0" marR="0">
              <a:lnSpc>
                <a:spcPts val="1000"/>
              </a:lnSpc>
              <a:spcBef>
                <a:spcPts val="36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4.9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282295" y="3630107"/>
            <a:ext cx="377020" cy="10302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986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5.9</a:t>
            </a:r>
          </a:p>
          <a:p>
            <a:pPr marL="41402" marR="0">
              <a:lnSpc>
                <a:spcPts val="1000"/>
              </a:lnSpc>
              <a:spcBef>
                <a:spcPts val="36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5.8</a:t>
            </a:r>
          </a:p>
          <a:p>
            <a:pPr marL="35638" marR="0">
              <a:lnSpc>
                <a:spcPts val="1000"/>
              </a:lnSpc>
              <a:spcBef>
                <a:spcPts val="31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5.8</a:t>
            </a:r>
          </a:p>
          <a:p>
            <a:pPr marL="15996" marR="0">
              <a:lnSpc>
                <a:spcPts val="1000"/>
              </a:lnSpc>
              <a:spcBef>
                <a:spcPts val="36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5.8</a:t>
            </a:r>
          </a:p>
          <a:p>
            <a:pPr marL="7527" marR="0">
              <a:lnSpc>
                <a:spcPts val="1000"/>
              </a:lnSpc>
              <a:spcBef>
                <a:spcPts val="31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5.7</a:t>
            </a:r>
          </a:p>
          <a:p>
            <a:pPr marL="0" marR="0">
              <a:lnSpc>
                <a:spcPts val="1000"/>
              </a:lnSpc>
              <a:spcBef>
                <a:spcPts val="36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5.7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82397" y="3803132"/>
            <a:ext cx="598650" cy="338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Ομάδα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Γ</a:t>
            </a:r>
          </a:p>
          <a:p>
            <a:pPr marL="322262" marR="0">
              <a:lnSpc>
                <a:spcPts val="1000"/>
              </a:lnSpc>
              <a:spcBef>
                <a:spcPts val="36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EE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277906" y="3976156"/>
            <a:ext cx="487508" cy="857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4474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4.8</a:t>
            </a:r>
          </a:p>
          <a:p>
            <a:pPr marL="163229" marR="0">
              <a:lnSpc>
                <a:spcPts val="1000"/>
              </a:lnSpc>
              <a:spcBef>
                <a:spcPts val="36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4.7</a:t>
            </a:r>
          </a:p>
          <a:p>
            <a:pPr marL="119701" marR="0">
              <a:lnSpc>
                <a:spcPts val="1000"/>
              </a:lnSpc>
              <a:spcBef>
                <a:spcPts val="31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4.6</a:t>
            </a:r>
          </a:p>
          <a:p>
            <a:pPr marL="76174" marR="0">
              <a:lnSpc>
                <a:spcPts val="1000"/>
              </a:lnSpc>
              <a:spcBef>
                <a:spcPts val="36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4.5</a:t>
            </a:r>
          </a:p>
          <a:p>
            <a:pPr marL="0" marR="0">
              <a:lnSpc>
                <a:spcPts val="1000"/>
              </a:lnSpc>
              <a:spcBef>
                <a:spcPts val="31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4.3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907383" y="3976156"/>
            <a:ext cx="598650" cy="338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Ομάδα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Γ</a:t>
            </a:r>
          </a:p>
          <a:p>
            <a:pPr marL="322262" marR="0">
              <a:lnSpc>
                <a:spcPts val="1000"/>
              </a:lnSpc>
              <a:spcBef>
                <a:spcPts val="36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EE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27436" y="4149181"/>
            <a:ext cx="657082" cy="5111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585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Ελβετία</a:t>
            </a:r>
          </a:p>
          <a:p>
            <a:pPr marL="0" marR="0">
              <a:lnSpc>
                <a:spcPts val="1000"/>
              </a:lnSpc>
              <a:spcBef>
                <a:spcPts val="36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Ολλανδία</a:t>
            </a:r>
          </a:p>
          <a:p>
            <a:pPr marL="208948" marR="0">
              <a:lnSpc>
                <a:spcPts val="1000"/>
              </a:lnSpc>
              <a:spcBef>
                <a:spcPts val="31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Η.Π.Α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874976" y="4322205"/>
            <a:ext cx="633424" cy="338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Γερμανία</a:t>
            </a:r>
          </a:p>
          <a:p>
            <a:pPr marL="159872" marR="0">
              <a:lnSpc>
                <a:spcPts val="1000"/>
              </a:lnSpc>
              <a:spcBef>
                <a:spcPts val="36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Ιταλία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3610" y="4668255"/>
            <a:ext cx="664358" cy="13762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4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Σλοβακία</a:t>
            </a:r>
          </a:p>
          <a:p>
            <a:pPr marL="4700" marR="0">
              <a:lnSpc>
                <a:spcPts val="1000"/>
              </a:lnSpc>
              <a:spcBef>
                <a:spcPts val="36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Ρουμανία</a:t>
            </a:r>
          </a:p>
          <a:p>
            <a:pPr marL="39216" marR="0">
              <a:lnSpc>
                <a:spcPts val="1000"/>
              </a:lnSpc>
              <a:spcBef>
                <a:spcPts val="31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Σλοβενία</a:t>
            </a:r>
          </a:p>
          <a:p>
            <a:pPr marL="40530" marR="0">
              <a:lnSpc>
                <a:spcPts val="1000"/>
              </a:lnSpc>
              <a:spcBef>
                <a:spcPts val="36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Ομάδα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Α</a:t>
            </a:r>
          </a:p>
          <a:p>
            <a:pPr marL="0" marR="0">
              <a:lnSpc>
                <a:spcPts val="1000"/>
              </a:lnSpc>
              <a:spcBef>
                <a:spcPts val="31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Ουγγαρία</a:t>
            </a:r>
          </a:p>
          <a:p>
            <a:pPr marL="45293" marR="0">
              <a:lnSpc>
                <a:spcPts val="1000"/>
              </a:lnSpc>
              <a:spcBef>
                <a:spcPts val="36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Ομάδα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Β</a:t>
            </a:r>
          </a:p>
          <a:p>
            <a:pPr marL="100570" marR="0">
              <a:lnSpc>
                <a:spcPts val="1000"/>
              </a:lnSpc>
              <a:spcBef>
                <a:spcPts val="36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Ισπανία</a:t>
            </a:r>
          </a:p>
          <a:p>
            <a:pPr marL="51389" marR="0">
              <a:lnSpc>
                <a:spcPts val="1000"/>
              </a:lnSpc>
              <a:spcBef>
                <a:spcPts val="31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Πολωνία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965327" y="4668254"/>
            <a:ext cx="541089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Κύπρος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7082808" y="4668254"/>
            <a:ext cx="350673" cy="338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638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5.3</a:t>
            </a:r>
          </a:p>
          <a:p>
            <a:pPr marL="0" marR="0">
              <a:lnSpc>
                <a:spcPts val="1000"/>
              </a:lnSpc>
              <a:spcBef>
                <a:spcPts val="36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5.2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2256142" y="4841279"/>
            <a:ext cx="334798" cy="338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764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4.3</a:t>
            </a:r>
          </a:p>
          <a:p>
            <a:pPr marL="0" marR="0">
              <a:lnSpc>
                <a:spcPts val="1000"/>
              </a:lnSpc>
              <a:spcBef>
                <a:spcPts val="36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4.2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848596" y="4841279"/>
            <a:ext cx="664263" cy="12032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389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Πολωνία</a:t>
            </a:r>
          </a:p>
          <a:p>
            <a:pPr marL="4700" marR="0">
              <a:lnSpc>
                <a:spcPts val="1000"/>
              </a:lnSpc>
              <a:spcBef>
                <a:spcPts val="36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Ρουμανία</a:t>
            </a:r>
          </a:p>
          <a:p>
            <a:pPr marL="0" marR="0">
              <a:lnSpc>
                <a:spcPts val="1000"/>
              </a:lnSpc>
              <a:spcBef>
                <a:spcPts val="31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Ουγγαρία</a:t>
            </a:r>
          </a:p>
          <a:p>
            <a:pPr marL="24134" marR="0">
              <a:lnSpc>
                <a:spcPts val="1000"/>
              </a:lnSpc>
              <a:spcBef>
                <a:spcPts val="36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Σλοβακία</a:t>
            </a:r>
          </a:p>
          <a:p>
            <a:pPr marL="45293" marR="0">
              <a:lnSpc>
                <a:spcPts val="1000"/>
              </a:lnSpc>
              <a:spcBef>
                <a:spcPts val="31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Ομάδα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Β</a:t>
            </a:r>
          </a:p>
          <a:p>
            <a:pPr marL="40530" marR="0">
              <a:lnSpc>
                <a:spcPts val="1000"/>
              </a:lnSpc>
              <a:spcBef>
                <a:spcPts val="36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Ομάδα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Α</a:t>
            </a:r>
          </a:p>
          <a:p>
            <a:pPr marL="100570" marR="0">
              <a:lnSpc>
                <a:spcPts val="1000"/>
              </a:lnSpc>
              <a:spcBef>
                <a:spcPts val="36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Ισπανία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6785461" y="5014304"/>
            <a:ext cx="350673" cy="338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638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4.5</a:t>
            </a:r>
          </a:p>
          <a:p>
            <a:pPr marL="0" marR="0">
              <a:lnSpc>
                <a:spcPts val="1000"/>
              </a:lnSpc>
              <a:spcBef>
                <a:spcPts val="36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4.4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976837" y="5187329"/>
            <a:ext cx="320288" cy="338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54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3.5</a:t>
            </a:r>
          </a:p>
          <a:p>
            <a:pPr marL="0" marR="0">
              <a:lnSpc>
                <a:spcPts val="1000"/>
              </a:lnSpc>
              <a:spcBef>
                <a:spcPts val="36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3.5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6476068" y="5360353"/>
            <a:ext cx="509509" cy="5111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475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4.1</a:t>
            </a:r>
          </a:p>
          <a:p>
            <a:pPr marL="64160" marR="0">
              <a:lnSpc>
                <a:spcPts val="1000"/>
              </a:lnSpc>
              <a:spcBef>
                <a:spcPts val="36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3.7</a:t>
            </a:r>
          </a:p>
          <a:p>
            <a:pPr marL="0" marR="0">
              <a:lnSpc>
                <a:spcPts val="1000"/>
              </a:lnSpc>
              <a:spcBef>
                <a:spcPts val="31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3.6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871645" y="5533378"/>
            <a:ext cx="319172" cy="338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38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3.2</a:t>
            </a:r>
          </a:p>
          <a:p>
            <a:pPr marL="0" marR="0">
              <a:lnSpc>
                <a:spcPts val="1000"/>
              </a:lnSpc>
              <a:spcBef>
                <a:spcPts val="36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3.2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624986" y="5879427"/>
            <a:ext cx="313196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2.5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6021389" y="5879427"/>
            <a:ext cx="313196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2.4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017839" y="6124689"/>
            <a:ext cx="216768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380572" y="6124689"/>
            <a:ext cx="216768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743305" y="6124689"/>
            <a:ext cx="216768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2106038" y="6124689"/>
            <a:ext cx="216768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2468771" y="6124689"/>
            <a:ext cx="216768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5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2831505" y="6124689"/>
            <a:ext cx="216768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6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3194238" y="6124689"/>
            <a:ext cx="216768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7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3556971" y="6124689"/>
            <a:ext cx="216768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8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3919704" y="6124689"/>
            <a:ext cx="216768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9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4249100" y="6124689"/>
            <a:ext cx="281136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10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5442824" y="6124689"/>
            <a:ext cx="216768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5819214" y="6124689"/>
            <a:ext cx="216768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6195604" y="6124689"/>
            <a:ext cx="216768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6571994" y="6124689"/>
            <a:ext cx="216768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6948383" y="6124689"/>
            <a:ext cx="216768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5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7324773" y="6124689"/>
            <a:ext cx="216768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6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7701163" y="6124689"/>
            <a:ext cx="216768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7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8077553" y="6124689"/>
            <a:ext cx="216768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8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8453942" y="6124689"/>
            <a:ext cx="216768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9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8796994" y="6124689"/>
            <a:ext cx="281136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10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270951" y="6450670"/>
            <a:ext cx="5383121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Πηγή: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Global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Entrepreneurship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Monitor,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National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Experts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Survey,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2021,</a:t>
            </a:r>
            <a:r>
              <a:rPr sz="1000" spc="-2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Επεξεργασία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στοιχείων: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ΙΟΒΕ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91553" y="589143"/>
            <a:ext cx="8109112" cy="44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sz="32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Επιχειρηματίας αρχικών σταδίων</a:t>
            </a:r>
            <a:r>
              <a:rPr sz="3200" spc="-155" dirty="0">
                <a:solidFill>
                  <a:srgbClr val="355D7E"/>
                </a:solidFill>
                <a:latin typeface="TFRJAG+Calibri-Light"/>
                <a:cs typeface="TFRJAG+Calibri-Light"/>
              </a:rPr>
              <a:t> </a:t>
            </a:r>
            <a:r>
              <a:rPr sz="32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(επίδοξος </a:t>
            </a:r>
            <a:r>
              <a:rPr sz="3200" dirty="0">
                <a:solidFill>
                  <a:srgbClr val="355D7E"/>
                </a:solidFill>
                <a:latin typeface="TFRJAG+Calibri-Light"/>
                <a:cs typeface="TFRJAG+Calibri-Light"/>
              </a:rPr>
              <a:t>/</a:t>
            </a:r>
            <a:r>
              <a:rPr sz="3200" spc="-100" dirty="0">
                <a:solidFill>
                  <a:srgbClr val="355D7E"/>
                </a:solidFill>
                <a:latin typeface="TFRJAG+Calibri-Light"/>
                <a:cs typeface="TFRJAG+Calibri-Light"/>
              </a:rPr>
              <a:t> </a:t>
            </a:r>
            <a:r>
              <a:rPr sz="3200" spc="-51" dirty="0">
                <a:solidFill>
                  <a:srgbClr val="355D7E"/>
                </a:solidFill>
                <a:latin typeface="TFRJAG+Calibri-Light"/>
                <a:cs typeface="TFRJAG+Calibri-Light"/>
              </a:rPr>
              <a:t>νέος)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7574" y="1829220"/>
            <a:ext cx="2659035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sz="2000" i="1" dirty="0">
                <a:solidFill>
                  <a:srgbClr val="775F55"/>
                </a:solidFill>
                <a:latin typeface="Calibri"/>
                <a:cs typeface="Calibri"/>
              </a:rPr>
              <a:t>Επίδοξοι Επιχειρηματίες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66596" y="1829220"/>
            <a:ext cx="2246031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sz="2000" i="1" dirty="0">
                <a:solidFill>
                  <a:srgbClr val="775F55"/>
                </a:solidFill>
                <a:latin typeface="Calibri"/>
                <a:cs typeface="Calibri"/>
              </a:rPr>
              <a:t>Νέοι Επιχειρηματίες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7575" y="2627796"/>
            <a:ext cx="4141291" cy="2278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Άτομα</a:t>
            </a:r>
            <a:r>
              <a:rPr sz="17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ηλικίας</a:t>
            </a:r>
            <a:r>
              <a:rPr sz="17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18-64</a:t>
            </a:r>
            <a:r>
              <a:rPr sz="17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ετών</a:t>
            </a:r>
            <a:r>
              <a:rPr sz="17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που</a:t>
            </a:r>
            <a:r>
              <a:rPr sz="17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404040"/>
                </a:solidFill>
                <a:latin typeface="Calibri"/>
                <a:cs typeface="Calibri"/>
              </a:rPr>
              <a:t>κατά</a:t>
            </a:r>
            <a:r>
              <a:rPr sz="1700" b="1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404040"/>
                </a:solidFill>
                <a:latin typeface="Calibri"/>
                <a:cs typeface="Calibri"/>
              </a:rPr>
              <a:t>το</a:t>
            </a:r>
          </a:p>
          <a:p>
            <a:pPr marL="0" marR="0">
              <a:lnSpc>
                <a:spcPts val="1631"/>
              </a:lnSpc>
              <a:spcBef>
                <a:spcPts val="0"/>
              </a:spcBef>
              <a:spcAft>
                <a:spcPts val="0"/>
              </a:spcAft>
            </a:pPr>
            <a:r>
              <a:rPr sz="1700" b="1" dirty="0">
                <a:solidFill>
                  <a:srgbClr val="404040"/>
                </a:solidFill>
                <a:latin typeface="Calibri"/>
                <a:cs typeface="Calibri"/>
              </a:rPr>
              <a:t>τελευταίο</a:t>
            </a:r>
            <a:r>
              <a:rPr sz="1700" b="1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404040"/>
                </a:solidFill>
                <a:latin typeface="Calibri"/>
                <a:cs typeface="Calibri"/>
              </a:rPr>
              <a:t>12-μηνο</a:t>
            </a:r>
            <a:r>
              <a:rPr sz="1700" b="1" spc="-68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είχαν</a:t>
            </a:r>
            <a:r>
              <a:rPr sz="17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ξεκινήσει</a:t>
            </a:r>
            <a:r>
              <a:rPr sz="17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κάποιες</a:t>
            </a:r>
          </a:p>
          <a:p>
            <a:pPr marL="0" marR="0">
              <a:lnSpc>
                <a:spcPts val="1632"/>
              </a:lnSpc>
              <a:spcBef>
                <a:spcPts val="50"/>
              </a:spcBef>
              <a:spcAft>
                <a:spcPts val="0"/>
              </a:spcAft>
            </a:pP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προκαταρτικές</a:t>
            </a:r>
            <a:r>
              <a:rPr sz="17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ενέργειες</a:t>
            </a:r>
            <a:r>
              <a:rPr sz="17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για</a:t>
            </a:r>
            <a:r>
              <a:rPr sz="17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την</a:t>
            </a:r>
            <a:r>
              <a:rPr sz="1700" spc="-41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έναρξη</a:t>
            </a:r>
            <a:r>
              <a:rPr sz="17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ενός</a:t>
            </a:r>
          </a:p>
          <a:p>
            <a:pPr marL="0" marR="0">
              <a:lnSpc>
                <a:spcPts val="1632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νέου</a:t>
            </a:r>
            <a:r>
              <a:rPr sz="17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εγχειρήματος</a:t>
            </a:r>
            <a:r>
              <a:rPr sz="17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(</a:t>
            </a:r>
            <a:r>
              <a:rPr sz="1700" b="1" u="sng" dirty="0">
                <a:solidFill>
                  <a:srgbClr val="404040"/>
                </a:solidFill>
                <a:latin typeface="Calibri"/>
                <a:cs typeface="Calibri"/>
              </a:rPr>
              <a:t>συμπεριλαμβανομένης</a:t>
            </a:r>
          </a:p>
          <a:p>
            <a:pPr marL="0" marR="0">
              <a:lnSpc>
                <a:spcPts val="1631"/>
              </a:lnSpc>
              <a:spcBef>
                <a:spcPts val="0"/>
              </a:spcBef>
              <a:spcAft>
                <a:spcPts val="0"/>
              </a:spcAft>
            </a:pPr>
            <a:r>
              <a:rPr sz="1700" b="1" u="sng" dirty="0">
                <a:solidFill>
                  <a:srgbClr val="404040"/>
                </a:solidFill>
                <a:latin typeface="Calibri"/>
                <a:cs typeface="Calibri"/>
              </a:rPr>
              <a:t>αυτοαπασχόλησης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),</a:t>
            </a:r>
            <a:r>
              <a:rPr sz="17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στο</a:t>
            </a:r>
            <a:r>
              <a:rPr sz="17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οποίο</a:t>
            </a:r>
            <a:r>
              <a:rPr sz="17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θα</a:t>
            </a:r>
            <a:r>
              <a:rPr sz="17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είναι</a:t>
            </a:r>
          </a:p>
          <a:p>
            <a:pPr marL="0" marR="0">
              <a:lnSpc>
                <a:spcPts val="1632"/>
              </a:lnSpc>
              <a:spcBef>
                <a:spcPts val="50"/>
              </a:spcBef>
              <a:spcAft>
                <a:spcPts val="0"/>
              </a:spcAft>
            </a:pP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ιδιοκτήτες</a:t>
            </a:r>
            <a:r>
              <a:rPr sz="17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είτε</a:t>
            </a:r>
            <a:r>
              <a:rPr sz="17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του</a:t>
            </a:r>
            <a:r>
              <a:rPr sz="17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συνόλου,</a:t>
            </a:r>
            <a:r>
              <a:rPr sz="17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ή</a:t>
            </a:r>
            <a:r>
              <a:rPr sz="17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κάποιου</a:t>
            </a:r>
          </a:p>
          <a:p>
            <a:pPr marL="0" marR="0">
              <a:lnSpc>
                <a:spcPts val="1632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μέρους</a:t>
            </a:r>
            <a:r>
              <a:rPr sz="17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του.</a:t>
            </a:r>
          </a:p>
          <a:p>
            <a:pPr marL="109727" marR="0">
              <a:lnSpc>
                <a:spcPts val="1550"/>
              </a:lnSpc>
              <a:spcBef>
                <a:spcPts val="244"/>
              </a:spcBef>
              <a:spcAft>
                <a:spcPts val="0"/>
              </a:spcAft>
            </a:pPr>
            <a:r>
              <a:rPr sz="1550" dirty="0">
                <a:solidFill>
                  <a:srgbClr val="94B6D2"/>
                </a:solidFill>
                <a:latin typeface="Calibri"/>
                <a:cs typeface="Calibri"/>
              </a:rPr>
              <a:t>◦</a:t>
            </a:r>
            <a:r>
              <a:rPr sz="1550" spc="503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«Προκαταρτικές»</a:t>
            </a:r>
            <a:r>
              <a:rPr sz="1500" spc="-36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Ενέργειες:</a:t>
            </a:r>
            <a:r>
              <a:rPr sz="1500" spc="-36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συγκέντρωση</a:t>
            </a:r>
          </a:p>
          <a:p>
            <a:pPr marL="292607" marR="0">
              <a:lnSpc>
                <a:spcPts val="1439"/>
              </a:lnSpc>
              <a:spcBef>
                <a:spcPts val="50"/>
              </a:spcBef>
              <a:spcAft>
                <a:spcPts val="0"/>
              </a:spcAft>
            </a:pP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κεφαλαίου,</a:t>
            </a:r>
            <a:r>
              <a:rPr sz="1500" spc="-36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αναζήτηση</a:t>
            </a:r>
            <a:r>
              <a:rPr sz="1500" spc="-36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χώρων</a:t>
            </a:r>
            <a:r>
              <a:rPr sz="1500" spc="-36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εγκατάστασης</a:t>
            </a:r>
          </a:p>
          <a:p>
            <a:pPr marL="292607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και</a:t>
            </a:r>
            <a:r>
              <a:rPr sz="1500" spc="-36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εξοπλισμού,</a:t>
            </a:r>
            <a:r>
              <a:rPr sz="1500" spc="-36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σύνταξη</a:t>
            </a:r>
            <a:r>
              <a:rPr sz="1500" spc="-3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επιχειρηματικού</a:t>
            </a:r>
          </a:p>
          <a:p>
            <a:pPr marL="292607" marR="0">
              <a:lnSpc>
                <a:spcPts val="1439"/>
              </a:lnSpc>
              <a:spcBef>
                <a:spcPts val="50"/>
              </a:spcBef>
              <a:spcAft>
                <a:spcPts val="0"/>
              </a:spcAft>
            </a:pP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σχεδίου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754880" y="2649177"/>
            <a:ext cx="3897349" cy="1994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Άτομα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ηλικίας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18-64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ετών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που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είναι</a:t>
            </a:r>
          </a:p>
          <a:p>
            <a:pPr marL="0" marR="0">
              <a:lnSpc>
                <a:spcPts val="1800"/>
              </a:lnSpc>
              <a:spcBef>
                <a:spcPts val="144"/>
              </a:spcBef>
              <a:spcAft>
                <a:spcPts val="0"/>
              </a:spcAft>
            </a:pP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ιδιοκτήτες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–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συμμετείχαν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στην</a:t>
            </a:r>
          </a:p>
          <a:p>
            <a:pPr marL="0" marR="0">
              <a:lnSpc>
                <a:spcPts val="1800"/>
              </a:lnSpc>
              <a:spcBef>
                <a:spcPts val="194"/>
              </a:spcBef>
              <a:spcAft>
                <a:spcPts val="0"/>
              </a:spcAft>
            </a:pP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ιδιοκτησία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ενός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νέους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εγχειρήματος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/</a:t>
            </a:r>
          </a:p>
          <a:p>
            <a:pPr marL="0" marR="0">
              <a:lnSpc>
                <a:spcPts val="1800"/>
              </a:lnSpc>
              <a:spcBef>
                <a:spcPts val="144"/>
              </a:spcBef>
              <a:spcAft>
                <a:spcPts val="0"/>
              </a:spcAft>
            </a:pP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δραστηριότητας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για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το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οποίο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έχουν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ήδη</a:t>
            </a:r>
          </a:p>
          <a:p>
            <a:pPr marL="0" marR="0">
              <a:lnSpc>
                <a:spcPts val="1800"/>
              </a:lnSpc>
              <a:spcBef>
                <a:spcPts val="194"/>
              </a:spcBef>
              <a:spcAft>
                <a:spcPts val="0"/>
              </a:spcAft>
            </a:pP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πληρώσει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μισθούς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και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έχουν</a:t>
            </a:r>
          </a:p>
          <a:p>
            <a:pPr marL="0" marR="0">
              <a:lnSpc>
                <a:spcPts val="1800"/>
              </a:lnSpc>
              <a:spcBef>
                <a:spcPts val="144"/>
              </a:spcBef>
              <a:spcAft>
                <a:spcPts val="0"/>
              </a:spcAft>
            </a:pP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καταγράψει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κύκλο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εργασιών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για</a:t>
            </a:r>
          </a:p>
          <a:p>
            <a:pPr marL="0" marR="0">
              <a:lnSpc>
                <a:spcPts val="1800"/>
              </a:lnSpc>
              <a:spcBef>
                <a:spcPts val="194"/>
              </a:spcBef>
              <a:spcAft>
                <a:spcPts val="0"/>
              </a:spcAft>
            </a:pP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τουλάχιστον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τρεις,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αλλά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όχι</a:t>
            </a:r>
          </a:p>
          <a:p>
            <a:pPr marL="0" marR="0">
              <a:lnSpc>
                <a:spcPts val="1800"/>
              </a:lnSpc>
              <a:spcBef>
                <a:spcPts val="143"/>
              </a:spcBef>
              <a:spcAft>
                <a:spcPts val="0"/>
              </a:spcAft>
            </a:pP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περισσότερους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από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42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μήνες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(3,5</a:t>
            </a:r>
            <a:r>
              <a:rPr sz="1800" spc="-4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έτη).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57303" y="4932431"/>
            <a:ext cx="4101778" cy="7820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sz="1550" dirty="0">
                <a:solidFill>
                  <a:srgbClr val="94B6D2"/>
                </a:solidFill>
                <a:latin typeface="Calibri"/>
                <a:cs typeface="Calibri"/>
              </a:rPr>
              <a:t>◦</a:t>
            </a:r>
            <a:r>
              <a:rPr sz="1550" spc="503" dirty="0">
                <a:solidFill>
                  <a:srgbClr val="94B6D2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ΑΛΛΑ</a:t>
            </a:r>
            <a:r>
              <a:rPr sz="1500" spc="-36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και</a:t>
            </a:r>
            <a:r>
              <a:rPr sz="1500" spc="-36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όσοι/όσες</a:t>
            </a:r>
            <a:r>
              <a:rPr sz="1500" spc="-36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έχουν</a:t>
            </a:r>
            <a:r>
              <a:rPr sz="1500" spc="-36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προχωρήσει</a:t>
            </a:r>
            <a:r>
              <a:rPr sz="1500" spc="-36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στην</a:t>
            </a:r>
          </a:p>
          <a:p>
            <a:pPr marL="182879" marR="0">
              <a:lnSpc>
                <a:spcPts val="1439"/>
              </a:lnSpc>
              <a:spcBef>
                <a:spcPts val="50"/>
              </a:spcBef>
              <a:spcAft>
                <a:spcPts val="0"/>
              </a:spcAft>
            </a:pP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έναρξη</a:t>
            </a:r>
            <a:r>
              <a:rPr sz="1500" spc="-3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λειτουργίας</a:t>
            </a:r>
            <a:r>
              <a:rPr sz="1500" spc="-36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της</a:t>
            </a:r>
            <a:r>
              <a:rPr sz="1500" spc="-3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επιχείρησης</a:t>
            </a:r>
            <a:r>
              <a:rPr sz="1500" spc="-36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και</a:t>
            </a:r>
            <a:r>
              <a:rPr sz="1500" spc="-36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έχουν</a:t>
            </a:r>
          </a:p>
          <a:p>
            <a:pPr marL="182879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ήδη</a:t>
            </a:r>
            <a:r>
              <a:rPr sz="1500" spc="-36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πληρώσει</a:t>
            </a:r>
            <a:r>
              <a:rPr sz="1500" spc="-36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μισθούς</a:t>
            </a:r>
            <a:r>
              <a:rPr sz="1500" spc="-36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/</a:t>
            </a:r>
            <a:r>
              <a:rPr sz="1500" spc="-36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έναν</a:t>
            </a:r>
            <a:r>
              <a:rPr sz="1500" spc="-36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κύκλο</a:t>
            </a:r>
            <a:r>
              <a:rPr sz="1500" spc="-36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εργασιών</a:t>
            </a:r>
          </a:p>
          <a:p>
            <a:pPr marL="182879" marR="0">
              <a:lnSpc>
                <a:spcPts val="1439"/>
              </a:lnSpc>
              <a:spcBef>
                <a:spcPts val="50"/>
              </a:spcBef>
              <a:spcAft>
                <a:spcPts val="0"/>
              </a:spcAft>
            </a:pP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από</a:t>
            </a:r>
            <a:r>
              <a:rPr sz="1500" spc="-36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αυτή</a:t>
            </a:r>
            <a:r>
              <a:rPr sz="1500" spc="-36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τη</a:t>
            </a:r>
            <a:r>
              <a:rPr sz="1500" spc="-36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δραστηριότητα,</a:t>
            </a:r>
            <a:r>
              <a:rPr sz="1500" spc="-36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για</a:t>
            </a:r>
            <a:r>
              <a:rPr sz="1500" spc="-36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όμως</a:t>
            </a:r>
            <a:r>
              <a:rPr sz="1500" spc="-36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&lt;</a:t>
            </a:r>
            <a:r>
              <a:rPr sz="1500" spc="-36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3</a:t>
            </a:r>
            <a:r>
              <a:rPr sz="1500" spc="-3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04040"/>
                </a:solidFill>
                <a:latin typeface="Calibri"/>
                <a:cs typeface="Calibri"/>
              </a:rPr>
              <a:t>μήνες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91032" y="655817"/>
            <a:ext cx="7112827" cy="368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sz="26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…αλλά και</a:t>
            </a:r>
            <a:r>
              <a:rPr sz="2600" spc="-49" dirty="0">
                <a:solidFill>
                  <a:srgbClr val="355D7E"/>
                </a:solidFill>
                <a:latin typeface="TFRJAG+Calibri-Light"/>
                <a:cs typeface="TFRJAG+Calibri-Light"/>
              </a:rPr>
              <a:t> </a:t>
            </a:r>
            <a:r>
              <a:rPr sz="26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για την αντιμετώπιση της κρίσης στην υγεία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50727" y="1514580"/>
            <a:ext cx="4502433" cy="460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Κυβερνητικά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μέτρα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για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την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αντιμετώπιση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της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κρίσης</a:t>
            </a:r>
          </a:p>
          <a:p>
            <a:pPr marL="0" marR="0">
              <a:lnSpc>
                <a:spcPts val="1600"/>
              </a:lnSpc>
              <a:spcBef>
                <a:spcPts val="127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στην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υγεία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527536" y="1929078"/>
            <a:ext cx="3421257" cy="13690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Οι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εγχώριες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επιχειρήσεις</a:t>
            </a:r>
          </a:p>
          <a:p>
            <a:pPr marL="0" marR="0">
              <a:lnSpc>
                <a:spcPts val="1600"/>
              </a:lnSpc>
              <a:spcBef>
                <a:spcPts val="319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προσαρμόστηκαν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σε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έναν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βαθμό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στη</a:t>
            </a:r>
          </a:p>
          <a:p>
            <a:pPr marL="0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νέα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πραγματικότητα,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μέσω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της</a:t>
            </a:r>
          </a:p>
          <a:p>
            <a:pPr marL="0" marR="0">
              <a:lnSpc>
                <a:spcPts val="1843"/>
              </a:lnSpc>
              <a:spcBef>
                <a:spcPts val="676"/>
              </a:spcBef>
              <a:spcAft>
                <a:spcPts val="0"/>
              </a:spcAft>
            </a:pPr>
            <a:r>
              <a:rPr sz="1650" dirty="0">
                <a:solidFill>
                  <a:srgbClr val="000000"/>
                </a:solidFill>
                <a:latin typeface="JUGJNP+ArialMT"/>
                <a:cs typeface="JUGJNP+ArialMT"/>
              </a:rPr>
              <a:t>•</a:t>
            </a:r>
            <a:r>
              <a:rPr sz="1650" spc="12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ψηφιοποίησης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των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υπηρεσιών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τους</a:t>
            </a:r>
          </a:p>
          <a:p>
            <a:pPr marL="0" marR="0">
              <a:lnSpc>
                <a:spcPts val="1843"/>
              </a:lnSpc>
              <a:spcBef>
                <a:spcPts val="676"/>
              </a:spcBef>
              <a:spcAft>
                <a:spcPts val="0"/>
              </a:spcAft>
            </a:pPr>
            <a:r>
              <a:rPr sz="1650" dirty="0">
                <a:solidFill>
                  <a:srgbClr val="000000"/>
                </a:solidFill>
                <a:latin typeface="JUGJNP+ArialMT"/>
                <a:cs typeface="JUGJNP+ArialMT"/>
              </a:rPr>
              <a:t>•</a:t>
            </a:r>
            <a:r>
              <a:rPr sz="1650" spc="12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υιοθέτησης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τηλεργασίας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86426" y="2253278"/>
            <a:ext cx="665236" cy="3503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Νορβηγία</a:t>
            </a:r>
          </a:p>
          <a:p>
            <a:pPr marL="161937" marR="0">
              <a:lnSpc>
                <a:spcPts val="1000"/>
              </a:lnSpc>
              <a:spcBef>
                <a:spcPts val="4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Γαλλία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043299" y="2253278"/>
            <a:ext cx="313196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8.0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312965" y="2438495"/>
            <a:ext cx="748041" cy="1091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5007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7.3</a:t>
            </a:r>
          </a:p>
          <a:p>
            <a:pPr marL="287344" marR="0">
              <a:lnSpc>
                <a:spcPts val="1000"/>
              </a:lnSpc>
              <a:spcBef>
                <a:spcPts val="4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6.9</a:t>
            </a:r>
          </a:p>
          <a:p>
            <a:pPr marL="263398" marR="0">
              <a:lnSpc>
                <a:spcPts val="1000"/>
              </a:lnSpc>
              <a:spcBef>
                <a:spcPts val="40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6.8</a:t>
            </a:r>
          </a:p>
          <a:p>
            <a:pPr marL="147663" marR="0">
              <a:lnSpc>
                <a:spcPts val="1000"/>
              </a:lnSpc>
              <a:spcBef>
                <a:spcPts val="4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6.5</a:t>
            </a:r>
          </a:p>
          <a:p>
            <a:pPr marL="83808" marR="0">
              <a:lnSpc>
                <a:spcPts val="1000"/>
              </a:lnSpc>
              <a:spcBef>
                <a:spcPts val="40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6.4</a:t>
            </a:r>
          </a:p>
          <a:p>
            <a:pPr marL="0" marR="0">
              <a:lnSpc>
                <a:spcPts val="1000"/>
              </a:lnSpc>
              <a:spcBef>
                <a:spcPts val="4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6.2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92596" y="2623712"/>
            <a:ext cx="656862" cy="7207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Ολλανδία</a:t>
            </a:r>
          </a:p>
          <a:p>
            <a:pPr marL="102586" marR="0">
              <a:lnSpc>
                <a:spcPts val="1000"/>
              </a:lnSpc>
              <a:spcBef>
                <a:spcPts val="4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Ελβετία</a:t>
            </a:r>
          </a:p>
          <a:p>
            <a:pPr marL="46632" marR="0">
              <a:lnSpc>
                <a:spcPts val="1000"/>
              </a:lnSpc>
              <a:spcBef>
                <a:spcPts val="40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Ιρλανδία</a:t>
            </a:r>
          </a:p>
          <a:p>
            <a:pPr marL="112904" marR="0">
              <a:lnSpc>
                <a:spcPts val="1000"/>
              </a:lnSpc>
              <a:spcBef>
                <a:spcPts val="4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Ελλάδα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75023" y="3364580"/>
            <a:ext cx="471326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Ιταλία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527536" y="3376877"/>
            <a:ext cx="3161737" cy="5613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Κυβερνητικά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μέτρα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στήριξης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για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την</a:t>
            </a:r>
          </a:p>
          <a:p>
            <a:pPr marL="0" marR="0">
              <a:lnSpc>
                <a:spcPts val="1843"/>
              </a:lnSpc>
              <a:spcBef>
                <a:spcPts val="676"/>
              </a:spcBef>
              <a:spcAft>
                <a:spcPts val="0"/>
              </a:spcAft>
            </a:pPr>
            <a:r>
              <a:rPr sz="1650" dirty="0">
                <a:solidFill>
                  <a:srgbClr val="000000"/>
                </a:solidFill>
                <a:latin typeface="JUGJNP+ArialMT"/>
                <a:cs typeface="JUGJNP+ArialMT"/>
              </a:rPr>
              <a:t>•</a:t>
            </a:r>
            <a:r>
              <a:rPr sz="1650" spc="12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προστασία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του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περιβάλλοντος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05501" y="3549797"/>
            <a:ext cx="541089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Κύπρος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099952" y="3549797"/>
            <a:ext cx="314530" cy="350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96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5.6</a:t>
            </a:r>
          </a:p>
          <a:p>
            <a:pPr marL="0" marR="0">
              <a:lnSpc>
                <a:spcPts val="1000"/>
              </a:lnSpc>
              <a:spcBef>
                <a:spcPts val="4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5.6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47558" y="3735014"/>
            <a:ext cx="598650" cy="350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Ομάδα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Γ</a:t>
            </a:r>
          </a:p>
          <a:p>
            <a:pPr marL="322262" marR="0">
              <a:lnSpc>
                <a:spcPts val="1000"/>
              </a:lnSpc>
              <a:spcBef>
                <a:spcPts val="4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EE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925849" y="3920232"/>
            <a:ext cx="408416" cy="3503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382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5.4</a:t>
            </a:r>
          </a:p>
          <a:p>
            <a:pPr marL="0" marR="0">
              <a:lnSpc>
                <a:spcPts val="1000"/>
              </a:lnSpc>
              <a:spcBef>
                <a:spcPts val="4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5.2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527536" y="3979657"/>
            <a:ext cx="2487773" cy="52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sz="1650" dirty="0">
                <a:solidFill>
                  <a:srgbClr val="000000"/>
                </a:solidFill>
                <a:latin typeface="JUGJNP+ArialMT"/>
                <a:cs typeface="JUGJNP+ArialMT"/>
              </a:rPr>
              <a:t>•</a:t>
            </a:r>
            <a:r>
              <a:rPr sz="1650" spc="12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εύρυθμη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λειτουργία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των</a:t>
            </a:r>
          </a:p>
          <a:p>
            <a:pPr marL="285750" marR="0">
              <a:lnSpc>
                <a:spcPts val="1600"/>
              </a:lnSpc>
              <a:spcBef>
                <a:spcPts val="37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επιχειρήσεων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48265" y="4105448"/>
            <a:ext cx="701885" cy="5355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885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Γερμανία</a:t>
            </a:r>
          </a:p>
          <a:p>
            <a:pPr marL="0" marR="0">
              <a:lnSpc>
                <a:spcPts val="1000"/>
              </a:lnSpc>
              <a:spcBef>
                <a:spcPts val="4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Φινλανδία</a:t>
            </a:r>
          </a:p>
          <a:p>
            <a:pPr marL="253280" marR="0">
              <a:lnSpc>
                <a:spcPts val="1000"/>
              </a:lnSpc>
              <a:spcBef>
                <a:spcPts val="40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Η.Π.Α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858004" y="4290666"/>
            <a:ext cx="356933" cy="5355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899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5.1</a:t>
            </a:r>
          </a:p>
          <a:p>
            <a:pPr marL="19954" marR="0">
              <a:lnSpc>
                <a:spcPts val="1000"/>
              </a:lnSpc>
              <a:spcBef>
                <a:spcPts val="4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5.1</a:t>
            </a:r>
          </a:p>
          <a:p>
            <a:pPr marL="0" marR="0">
              <a:lnSpc>
                <a:spcPts val="1000"/>
              </a:lnSpc>
              <a:spcBef>
                <a:spcPts val="40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5.0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88770" y="4661099"/>
            <a:ext cx="664358" cy="1461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0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Ρουμανία</a:t>
            </a:r>
          </a:p>
          <a:p>
            <a:pPr marL="0" marR="0">
              <a:lnSpc>
                <a:spcPts val="1000"/>
              </a:lnSpc>
              <a:spcBef>
                <a:spcPts val="4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Ουγγαρία</a:t>
            </a:r>
          </a:p>
          <a:p>
            <a:pPr marL="40530" marR="0">
              <a:lnSpc>
                <a:spcPts val="1000"/>
              </a:lnSpc>
              <a:spcBef>
                <a:spcPts val="40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Ομάδα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Α</a:t>
            </a:r>
          </a:p>
          <a:p>
            <a:pPr marL="39216" marR="0">
              <a:lnSpc>
                <a:spcPts val="1000"/>
              </a:lnSpc>
              <a:spcBef>
                <a:spcPts val="4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Σλοβενία</a:t>
            </a:r>
          </a:p>
          <a:p>
            <a:pPr marL="45293" marR="0">
              <a:lnSpc>
                <a:spcPts val="1000"/>
              </a:lnSpc>
              <a:spcBef>
                <a:spcPts val="40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Ομάδα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Β</a:t>
            </a:r>
          </a:p>
          <a:p>
            <a:pPr marL="24134" marR="0">
              <a:lnSpc>
                <a:spcPts val="1000"/>
              </a:lnSpc>
              <a:spcBef>
                <a:spcPts val="4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Σλοβακία</a:t>
            </a:r>
          </a:p>
          <a:p>
            <a:pPr marL="100570" marR="0">
              <a:lnSpc>
                <a:spcPts val="1000"/>
              </a:lnSpc>
              <a:spcBef>
                <a:spcPts val="4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Ισπανία</a:t>
            </a:r>
          </a:p>
          <a:p>
            <a:pPr marL="51389" marR="0">
              <a:lnSpc>
                <a:spcPts val="1000"/>
              </a:lnSpc>
              <a:spcBef>
                <a:spcPts val="40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Πολωνία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802131" y="4846316"/>
            <a:ext cx="313196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4.9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893792" y="4916446"/>
            <a:ext cx="2583710" cy="121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Οι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εγχώριες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επιχειρήσεις</a:t>
            </a:r>
          </a:p>
          <a:p>
            <a:pPr marL="0" marR="0">
              <a:lnSpc>
                <a:spcPts val="1600"/>
              </a:lnSpc>
              <a:spcBef>
                <a:spcPts val="319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διακρίνονται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ανάμεσα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στις</a:t>
            </a:r>
          </a:p>
          <a:p>
            <a:pPr marL="0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χώρες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που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συμμετείχαν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στην</a:t>
            </a:r>
          </a:p>
          <a:p>
            <a:pPr marL="0" marR="0">
              <a:lnSpc>
                <a:spcPts val="1600"/>
              </a:lnSpc>
              <a:spcBef>
                <a:spcPts val="369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έρευνα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για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την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ψηφιοποίηση</a:t>
            </a:r>
          </a:p>
          <a:p>
            <a:pPr marL="0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των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υπηρεσιών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της.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534741" y="5031533"/>
            <a:ext cx="348952" cy="3503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917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4.3</a:t>
            </a:r>
          </a:p>
          <a:p>
            <a:pPr marL="0" marR="0">
              <a:lnSpc>
                <a:spcPts val="1000"/>
              </a:lnSpc>
              <a:spcBef>
                <a:spcPts val="4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4.2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446942" y="5401967"/>
            <a:ext cx="353864" cy="3503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829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4.1</a:t>
            </a:r>
          </a:p>
          <a:p>
            <a:pPr marL="0" marR="0">
              <a:lnSpc>
                <a:spcPts val="1000"/>
              </a:lnSpc>
              <a:spcBef>
                <a:spcPts val="4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4.0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860280" y="5772401"/>
            <a:ext cx="468678" cy="3503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5644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2.9</a:t>
            </a:r>
          </a:p>
          <a:p>
            <a:pPr marL="0" marR="0">
              <a:lnSpc>
                <a:spcPts val="1000"/>
              </a:lnSpc>
              <a:spcBef>
                <a:spcPts val="45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2.5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182999" y="6208977"/>
            <a:ext cx="216768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582088" y="6208977"/>
            <a:ext cx="216768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981177" y="6208977"/>
            <a:ext cx="216768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380267" y="6208977"/>
            <a:ext cx="216768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2779356" y="6208977"/>
            <a:ext cx="216768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5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3178445" y="6208977"/>
            <a:ext cx="216768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6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3577535" y="6208977"/>
            <a:ext cx="216768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7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3976624" y="6208977"/>
            <a:ext cx="216768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8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4375713" y="6208977"/>
            <a:ext cx="216768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9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4741465" y="6208977"/>
            <a:ext cx="281136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10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270951" y="6450670"/>
            <a:ext cx="5383121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Πηγή: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Global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Entrepreneurship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Monitor,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National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Experts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Survey,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2021,</a:t>
            </a:r>
            <a:r>
              <a:rPr sz="1000" spc="-2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Επεξεργασία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στοιχείων: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ΙΟΒΕ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91032" y="450002"/>
            <a:ext cx="8021462" cy="764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sz="26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Οι υπηρεσίες υποστήριξης φαίνεται να</a:t>
            </a:r>
            <a:r>
              <a:rPr sz="2600" spc="-49" dirty="0">
                <a:solidFill>
                  <a:srgbClr val="355D7E"/>
                </a:solidFill>
                <a:latin typeface="TFRJAG+Calibri-Light"/>
                <a:cs typeface="TFRJAG+Calibri-Light"/>
              </a:rPr>
              <a:t> </a:t>
            </a:r>
            <a:r>
              <a:rPr sz="26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μην είναι</a:t>
            </a:r>
            <a:r>
              <a:rPr sz="2600" spc="-49" dirty="0">
                <a:solidFill>
                  <a:srgbClr val="355D7E"/>
                </a:solidFill>
                <a:latin typeface="TFRJAG+Calibri-Light"/>
                <a:cs typeface="TFRJAG+Calibri-Light"/>
              </a:rPr>
              <a:t> </a:t>
            </a:r>
            <a:r>
              <a:rPr sz="26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επαρκείς, με</a:t>
            </a:r>
          </a:p>
          <a:p>
            <a:pPr marL="0" marR="0">
              <a:lnSpc>
                <a:spcPts val="2600"/>
              </a:lnSpc>
              <a:spcBef>
                <a:spcPts val="520"/>
              </a:spcBef>
              <a:spcAft>
                <a:spcPts val="0"/>
              </a:spcAft>
            </a:pPr>
            <a:r>
              <a:rPr sz="26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το θεσμικό πλαίσιο να</a:t>
            </a:r>
            <a:r>
              <a:rPr sz="2600" spc="-49" dirty="0">
                <a:solidFill>
                  <a:srgbClr val="355D7E"/>
                </a:solidFill>
                <a:latin typeface="TFRJAG+Calibri-Light"/>
                <a:cs typeface="TFRJAG+Calibri-Light"/>
              </a:rPr>
              <a:t> </a:t>
            </a:r>
            <a:r>
              <a:rPr sz="26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υστερεί</a:t>
            </a:r>
            <a:r>
              <a:rPr sz="2600" spc="-49" dirty="0">
                <a:solidFill>
                  <a:srgbClr val="355D7E"/>
                </a:solidFill>
                <a:latin typeface="TFRJAG+Calibri-Light"/>
                <a:cs typeface="TFRJAG+Calibri-Light"/>
              </a:rPr>
              <a:t> </a:t>
            </a:r>
            <a:r>
              <a:rPr sz="26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σημαντικά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9395" y="1706359"/>
            <a:ext cx="3261964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Επαρκείς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υπηρεσίες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υποστήριξης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841275" y="1706359"/>
            <a:ext cx="2488541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Ευνοϊκό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θεσμικό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πλαίσιο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09715" y="2292410"/>
            <a:ext cx="646937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Φινλανδία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568597" y="2292410"/>
            <a:ext cx="352636" cy="3234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665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4.4</a:t>
            </a:r>
          </a:p>
          <a:p>
            <a:pPr marL="0" marR="0">
              <a:lnSpc>
                <a:spcPts val="900"/>
              </a:lnSpc>
              <a:spcBef>
                <a:spcPts val="446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4.3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84156" y="2364645"/>
            <a:ext cx="646937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Φινλανδία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761600" y="2364645"/>
            <a:ext cx="297116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8.1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747021" y="2463422"/>
            <a:ext cx="613953" cy="665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56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Ολλανδία</a:t>
            </a:r>
          </a:p>
          <a:p>
            <a:pPr marL="0" marR="0">
              <a:lnSpc>
                <a:spcPts val="900"/>
              </a:lnSpc>
              <a:spcBef>
                <a:spcPts val="446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Νορβηγία</a:t>
            </a:r>
          </a:p>
          <a:p>
            <a:pPr marL="56356" marR="0">
              <a:lnSpc>
                <a:spcPts val="900"/>
              </a:lnSpc>
              <a:spcBef>
                <a:spcPts val="496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Ομάδα</a:t>
            </a:r>
            <a:r>
              <a:rPr sz="900" spc="-21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Γ</a:t>
            </a:r>
          </a:p>
          <a:p>
            <a:pPr marL="173037" marR="0">
              <a:lnSpc>
                <a:spcPts val="900"/>
              </a:lnSpc>
              <a:spcBef>
                <a:spcPts val="446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Ιταλία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21462" y="2538374"/>
            <a:ext cx="613953" cy="4998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Νορβηγία</a:t>
            </a:r>
          </a:p>
          <a:p>
            <a:pPr marL="5556" marR="0">
              <a:lnSpc>
                <a:spcPts val="900"/>
              </a:lnSpc>
              <a:spcBef>
                <a:spcPts val="467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Ολλανδία</a:t>
            </a:r>
          </a:p>
          <a:p>
            <a:pPr marL="145256" marR="0">
              <a:lnSpc>
                <a:spcPts val="900"/>
              </a:lnSpc>
              <a:spcBef>
                <a:spcPts val="417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Γαλλία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303130" y="2538374"/>
            <a:ext cx="297116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6.8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197493" y="2634434"/>
            <a:ext cx="437990" cy="4944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1019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3.7</a:t>
            </a:r>
          </a:p>
          <a:p>
            <a:pPr marL="81991" marR="0">
              <a:lnSpc>
                <a:spcPts val="900"/>
              </a:lnSpc>
              <a:spcBef>
                <a:spcPts val="446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3.5</a:t>
            </a:r>
          </a:p>
          <a:p>
            <a:pPr marL="0" marR="0">
              <a:lnSpc>
                <a:spcPts val="900"/>
              </a:lnSpc>
              <a:spcBef>
                <a:spcPts val="496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3.3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034495" y="2712103"/>
            <a:ext cx="297116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6.1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535371" y="2885832"/>
            <a:ext cx="416423" cy="4998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452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5.0</a:t>
            </a:r>
          </a:p>
          <a:p>
            <a:pPr marL="65726" marR="0">
              <a:lnSpc>
                <a:spcPts val="900"/>
              </a:lnSpc>
              <a:spcBef>
                <a:spcPts val="467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4.9</a:t>
            </a:r>
          </a:p>
          <a:p>
            <a:pPr marL="0" marR="0">
              <a:lnSpc>
                <a:spcPts val="900"/>
              </a:lnSpc>
              <a:spcBef>
                <a:spcPts val="417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4.7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49243" y="3059561"/>
            <a:ext cx="585322" cy="3261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Γερμανία</a:t>
            </a:r>
          </a:p>
          <a:p>
            <a:pPr marL="320675" marR="0">
              <a:lnSpc>
                <a:spcPts val="900"/>
              </a:lnSpc>
              <a:spcBef>
                <a:spcPts val="467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EE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095478" y="3147469"/>
            <a:ext cx="264021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EE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145538" y="3147469"/>
            <a:ext cx="347069" cy="665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099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3.3</a:t>
            </a:r>
          </a:p>
          <a:p>
            <a:pPr marL="37110" marR="0">
              <a:lnSpc>
                <a:spcPts val="900"/>
              </a:lnSpc>
              <a:spcBef>
                <a:spcPts val="446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3.3</a:t>
            </a:r>
          </a:p>
          <a:p>
            <a:pPr marL="14844" marR="0">
              <a:lnSpc>
                <a:spcPts val="900"/>
              </a:lnSpc>
              <a:spcBef>
                <a:spcPts val="496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3.2</a:t>
            </a:r>
          </a:p>
          <a:p>
            <a:pPr marL="0" marR="0">
              <a:lnSpc>
                <a:spcPts val="900"/>
              </a:lnSpc>
              <a:spcBef>
                <a:spcPts val="446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3.2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938315" y="3318481"/>
            <a:ext cx="418672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Η.Π.Α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23843" y="3407019"/>
            <a:ext cx="611218" cy="11947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337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Σλοβενία</a:t>
            </a:r>
          </a:p>
          <a:p>
            <a:pPr marL="53975" marR="0">
              <a:lnSpc>
                <a:spcPts val="900"/>
              </a:lnSpc>
              <a:spcBef>
                <a:spcPts val="467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Ομάδα</a:t>
            </a:r>
            <a:r>
              <a:rPr sz="900" spc="-21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Γ</a:t>
            </a:r>
          </a:p>
          <a:p>
            <a:pPr marL="18256" marR="0">
              <a:lnSpc>
                <a:spcPts val="900"/>
              </a:lnSpc>
              <a:spcBef>
                <a:spcPts val="417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Σλοβακία</a:t>
            </a:r>
          </a:p>
          <a:p>
            <a:pPr marL="0" marR="0">
              <a:lnSpc>
                <a:spcPts val="900"/>
              </a:lnSpc>
              <a:spcBef>
                <a:spcPts val="467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Ουγγαρία</a:t>
            </a:r>
          </a:p>
          <a:p>
            <a:pPr marL="96837" marR="0">
              <a:lnSpc>
                <a:spcPts val="900"/>
              </a:lnSpc>
              <a:spcBef>
                <a:spcPts val="467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Ελβετία</a:t>
            </a:r>
          </a:p>
          <a:p>
            <a:pPr marL="107156" marR="0">
              <a:lnSpc>
                <a:spcPts val="900"/>
              </a:lnSpc>
              <a:spcBef>
                <a:spcPts val="417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Ελλάδα</a:t>
            </a:r>
          </a:p>
          <a:p>
            <a:pPr marL="188912" marR="0">
              <a:lnSpc>
                <a:spcPts val="900"/>
              </a:lnSpc>
              <a:spcBef>
                <a:spcPts val="467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Η.Π.Α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488718" y="3407018"/>
            <a:ext cx="323386" cy="326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415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4.6</a:t>
            </a:r>
          </a:p>
          <a:p>
            <a:pPr marL="0" marR="0">
              <a:lnSpc>
                <a:spcPts val="900"/>
              </a:lnSpc>
              <a:spcBef>
                <a:spcPts val="467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4.5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747815" y="3489493"/>
            <a:ext cx="610888" cy="3234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Ρουμανία</a:t>
            </a:r>
          </a:p>
          <a:p>
            <a:pPr marL="144462" marR="0">
              <a:lnSpc>
                <a:spcPts val="900"/>
              </a:lnSpc>
              <a:spcBef>
                <a:spcPts val="446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Γαλλία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307389" y="3754477"/>
            <a:ext cx="318461" cy="3261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49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4.1</a:t>
            </a:r>
          </a:p>
          <a:p>
            <a:pPr marL="0" marR="0">
              <a:lnSpc>
                <a:spcPts val="900"/>
              </a:lnSpc>
              <a:spcBef>
                <a:spcPts val="467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4.0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749403" y="3831517"/>
            <a:ext cx="611999" cy="20335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56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Σλοβακία</a:t>
            </a:r>
          </a:p>
          <a:p>
            <a:pPr marL="107156" marR="0">
              <a:lnSpc>
                <a:spcPts val="900"/>
              </a:lnSpc>
              <a:spcBef>
                <a:spcPts val="446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Κύπρος</a:t>
            </a:r>
          </a:p>
          <a:p>
            <a:pPr marL="38893" marR="0">
              <a:lnSpc>
                <a:spcPts val="900"/>
              </a:lnSpc>
              <a:spcBef>
                <a:spcPts val="496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Ομάδα</a:t>
            </a:r>
            <a:r>
              <a:rPr sz="900" spc="-21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Β</a:t>
            </a:r>
          </a:p>
          <a:p>
            <a:pPr marL="33337" marR="0">
              <a:lnSpc>
                <a:spcPts val="900"/>
              </a:lnSpc>
              <a:spcBef>
                <a:spcPts val="446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Σλοβενία</a:t>
            </a:r>
          </a:p>
          <a:p>
            <a:pPr marL="92075" marR="0">
              <a:lnSpc>
                <a:spcPts val="900"/>
              </a:lnSpc>
              <a:spcBef>
                <a:spcPts val="496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Ισπανία</a:t>
            </a:r>
          </a:p>
          <a:p>
            <a:pPr marL="38100" marR="0">
              <a:lnSpc>
                <a:spcPts val="900"/>
              </a:lnSpc>
              <a:spcBef>
                <a:spcPts val="446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Ομάδα</a:t>
            </a:r>
            <a:r>
              <a:rPr sz="900" spc="-21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Α</a:t>
            </a:r>
          </a:p>
          <a:p>
            <a:pPr marL="107156" marR="0">
              <a:lnSpc>
                <a:spcPts val="900"/>
              </a:lnSpc>
              <a:spcBef>
                <a:spcPts val="496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Ελλάδα</a:t>
            </a:r>
          </a:p>
          <a:p>
            <a:pPr marL="25400" marR="0">
              <a:lnSpc>
                <a:spcPts val="900"/>
              </a:lnSpc>
              <a:spcBef>
                <a:spcPts val="446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Γερμανία</a:t>
            </a:r>
          </a:p>
          <a:p>
            <a:pPr marL="96837" marR="0">
              <a:lnSpc>
                <a:spcPts val="900"/>
              </a:lnSpc>
              <a:spcBef>
                <a:spcPts val="496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Ελβετία</a:t>
            </a:r>
          </a:p>
          <a:p>
            <a:pPr marL="46037" marR="0">
              <a:lnSpc>
                <a:spcPts val="900"/>
              </a:lnSpc>
              <a:spcBef>
                <a:spcPts val="446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Ιρλανδία</a:t>
            </a:r>
          </a:p>
          <a:p>
            <a:pPr marL="48418" marR="0">
              <a:lnSpc>
                <a:spcPts val="900"/>
              </a:lnSpc>
              <a:spcBef>
                <a:spcPts val="496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Πολωνία</a:t>
            </a:r>
          </a:p>
          <a:p>
            <a:pPr marL="0" marR="0">
              <a:lnSpc>
                <a:spcPts val="900"/>
              </a:lnSpc>
              <a:spcBef>
                <a:spcPts val="446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Ουγγαρία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6101005" y="3831517"/>
            <a:ext cx="297116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3.0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6026785" y="4002529"/>
            <a:ext cx="360058" cy="1007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087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3.0</a:t>
            </a:r>
          </a:p>
          <a:p>
            <a:pPr marL="62516" marR="0">
              <a:lnSpc>
                <a:spcPts val="900"/>
              </a:lnSpc>
              <a:spcBef>
                <a:spcPts val="446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3.0</a:t>
            </a:r>
          </a:p>
          <a:p>
            <a:pPr marL="51954" marR="0">
              <a:lnSpc>
                <a:spcPts val="900"/>
              </a:lnSpc>
              <a:spcBef>
                <a:spcPts val="496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3.0</a:t>
            </a:r>
          </a:p>
          <a:p>
            <a:pPr marL="40821" marR="0">
              <a:lnSpc>
                <a:spcPts val="900"/>
              </a:lnSpc>
              <a:spcBef>
                <a:spcPts val="446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2.9</a:t>
            </a:r>
          </a:p>
          <a:p>
            <a:pPr marL="28945" marR="0">
              <a:lnSpc>
                <a:spcPts val="900"/>
              </a:lnSpc>
              <a:spcBef>
                <a:spcPts val="496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2.9</a:t>
            </a:r>
          </a:p>
          <a:p>
            <a:pPr marL="0" marR="0">
              <a:lnSpc>
                <a:spcPts val="900"/>
              </a:lnSpc>
              <a:spcBef>
                <a:spcPts val="446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2.8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2225008" y="4101934"/>
            <a:ext cx="297116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3.8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210681" y="4275663"/>
            <a:ext cx="304134" cy="3261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63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3.8</a:t>
            </a:r>
          </a:p>
          <a:p>
            <a:pPr marL="0" marR="0">
              <a:lnSpc>
                <a:spcPts val="900"/>
              </a:lnSpc>
              <a:spcBef>
                <a:spcPts val="467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3.8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622256" y="4623121"/>
            <a:ext cx="613587" cy="847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481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Ομάδα</a:t>
            </a:r>
            <a:r>
              <a:rPr sz="900" spc="-21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Β</a:t>
            </a:r>
          </a:p>
          <a:p>
            <a:pPr marL="50006" marR="0">
              <a:lnSpc>
                <a:spcPts val="900"/>
              </a:lnSpc>
              <a:spcBef>
                <a:spcPts val="467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Πολωνία</a:t>
            </a:r>
          </a:p>
          <a:p>
            <a:pPr marL="108743" marR="0">
              <a:lnSpc>
                <a:spcPts val="900"/>
              </a:lnSpc>
              <a:spcBef>
                <a:spcPts val="417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Κύπρος</a:t>
            </a:r>
          </a:p>
          <a:p>
            <a:pPr marL="0" marR="0">
              <a:lnSpc>
                <a:spcPts val="900"/>
              </a:lnSpc>
              <a:spcBef>
                <a:spcPts val="467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Ρουμανία</a:t>
            </a:r>
          </a:p>
          <a:p>
            <a:pPr marL="172243" marR="0">
              <a:lnSpc>
                <a:spcPts val="900"/>
              </a:lnSpc>
              <a:spcBef>
                <a:spcPts val="467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Ιταλία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013682" y="4623121"/>
            <a:ext cx="432252" cy="6735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5281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3.6</a:t>
            </a:r>
          </a:p>
          <a:p>
            <a:pPr marL="57308" marR="0">
              <a:lnSpc>
                <a:spcPts val="900"/>
              </a:lnSpc>
              <a:spcBef>
                <a:spcPts val="467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3.4</a:t>
            </a:r>
          </a:p>
          <a:p>
            <a:pPr marL="42981" marR="0">
              <a:lnSpc>
                <a:spcPts val="900"/>
              </a:lnSpc>
              <a:spcBef>
                <a:spcPts val="417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3.3</a:t>
            </a:r>
          </a:p>
          <a:p>
            <a:pPr marL="0" marR="0">
              <a:lnSpc>
                <a:spcPts val="900"/>
              </a:lnSpc>
              <a:spcBef>
                <a:spcPts val="467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3.2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904320" y="5028601"/>
            <a:ext cx="382324" cy="3234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354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2.7</a:t>
            </a:r>
          </a:p>
          <a:p>
            <a:pPr marL="0" marR="0">
              <a:lnSpc>
                <a:spcPts val="900"/>
              </a:lnSpc>
              <a:spcBef>
                <a:spcPts val="446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2.5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984311" y="5318037"/>
            <a:ext cx="322759" cy="3261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788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3.2</a:t>
            </a:r>
          </a:p>
          <a:p>
            <a:pPr marL="0" marR="0">
              <a:lnSpc>
                <a:spcPts val="900"/>
              </a:lnSpc>
              <a:spcBef>
                <a:spcPts val="467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3.1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5848655" y="5370625"/>
            <a:ext cx="330369" cy="4944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399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2.4</a:t>
            </a:r>
          </a:p>
          <a:p>
            <a:pPr marL="3711" marR="0">
              <a:lnSpc>
                <a:spcPts val="900"/>
              </a:lnSpc>
              <a:spcBef>
                <a:spcPts val="446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2.4</a:t>
            </a:r>
          </a:p>
          <a:p>
            <a:pPr marL="0" marR="0">
              <a:lnSpc>
                <a:spcPts val="900"/>
              </a:lnSpc>
              <a:spcBef>
                <a:spcPts val="496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2.4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661943" y="5491766"/>
            <a:ext cx="572179" cy="4998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Ομάδα</a:t>
            </a:r>
            <a:r>
              <a:rPr sz="900" spc="-21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Α</a:t>
            </a:r>
          </a:p>
          <a:p>
            <a:pPr marL="53975" marR="0">
              <a:lnSpc>
                <a:spcPts val="900"/>
              </a:lnSpc>
              <a:spcBef>
                <a:spcPts val="467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Ισπανία</a:t>
            </a:r>
          </a:p>
          <a:p>
            <a:pPr marL="7937" marR="0">
              <a:lnSpc>
                <a:spcPts val="900"/>
              </a:lnSpc>
              <a:spcBef>
                <a:spcPts val="417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Ιρλανδία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899064" y="5665495"/>
            <a:ext cx="297116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2.9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748628" y="5839224"/>
            <a:ext cx="297116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2.5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5279401" y="5936584"/>
            <a:ext cx="210331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5650505" y="5936584"/>
            <a:ext cx="210331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6021610" y="5936584"/>
            <a:ext cx="210331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6392714" y="5936584"/>
            <a:ext cx="210331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6763819" y="5936584"/>
            <a:ext cx="210331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5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7134924" y="5936584"/>
            <a:ext cx="210331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6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7506028" y="5936584"/>
            <a:ext cx="210331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7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7877133" y="5936584"/>
            <a:ext cx="210331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8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8248237" y="5936584"/>
            <a:ext cx="210331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9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8587592" y="5936584"/>
            <a:ext cx="268262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10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1153841" y="6064518"/>
            <a:ext cx="210331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1870201" y="6064518"/>
            <a:ext cx="210331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2586561" y="6064518"/>
            <a:ext cx="210331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5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3302922" y="6064518"/>
            <a:ext cx="210331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7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4019281" y="6064518"/>
            <a:ext cx="210331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9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270951" y="6450670"/>
            <a:ext cx="5383121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Πηγή: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Global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Entrepreneurship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Monitor,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National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Experts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Survey,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2021,</a:t>
            </a:r>
            <a:r>
              <a:rPr sz="1000" spc="-2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Επεξεργασία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στοιχείων: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ΙΟΒΕ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91032" y="532318"/>
            <a:ext cx="8079992" cy="6527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22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Σε χαμηλά επίπεδα οι</a:t>
            </a:r>
            <a:r>
              <a:rPr sz="2200" spc="-49" dirty="0">
                <a:solidFill>
                  <a:srgbClr val="355D7E"/>
                </a:solidFill>
                <a:latin typeface="TFRJAG+Calibri-Light"/>
                <a:cs typeface="TFRJAG+Calibri-Light"/>
              </a:rPr>
              <a:t> </a:t>
            </a:r>
            <a:r>
              <a:rPr sz="22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επιδόσεις της χώρας αναφορικά με την εθνική</a:t>
            </a:r>
          </a:p>
          <a:p>
            <a:pPr marL="0" marR="0">
              <a:lnSpc>
                <a:spcPts val="2200"/>
              </a:lnSpc>
              <a:spcBef>
                <a:spcPts val="439"/>
              </a:spcBef>
              <a:spcAft>
                <a:spcPts val="0"/>
              </a:spcAft>
            </a:pPr>
            <a:r>
              <a:rPr sz="22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κουλτούρα. Περιορισμένη και</a:t>
            </a:r>
            <a:r>
              <a:rPr sz="2200" spc="-49" dirty="0">
                <a:solidFill>
                  <a:srgbClr val="355D7E"/>
                </a:solidFill>
                <a:latin typeface="TFRJAG+Calibri-Light"/>
                <a:cs typeface="TFRJAG+Calibri-Light"/>
              </a:rPr>
              <a:t> </a:t>
            </a:r>
            <a:r>
              <a:rPr sz="2200" dirty="0">
                <a:solidFill>
                  <a:srgbClr val="355D7E"/>
                </a:solidFill>
                <a:latin typeface="TFRJAG+Calibri-Light"/>
                <a:cs typeface="TFRJAG+Calibri-Light"/>
              </a:rPr>
              <a:t>η</a:t>
            </a:r>
            <a:r>
              <a:rPr sz="2200" spc="-100" dirty="0">
                <a:solidFill>
                  <a:srgbClr val="355D7E"/>
                </a:solidFill>
                <a:latin typeface="TFRJAG+Calibri-Light"/>
                <a:cs typeface="TFRJAG+Calibri-Light"/>
              </a:rPr>
              <a:t> </a:t>
            </a:r>
            <a:r>
              <a:rPr sz="22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προσβασιμότητα </a:t>
            </a:r>
            <a:r>
              <a:rPr sz="2200" spc="-51" dirty="0">
                <a:solidFill>
                  <a:srgbClr val="355D7E"/>
                </a:solidFill>
                <a:latin typeface="TFRJAG+Calibri-Light"/>
                <a:cs typeface="TFRJAG+Calibri-Light"/>
              </a:rPr>
              <a:t>σε</a:t>
            </a:r>
            <a:r>
              <a:rPr sz="2200" spc="-49" dirty="0">
                <a:solidFill>
                  <a:srgbClr val="355D7E"/>
                </a:solidFill>
                <a:latin typeface="TFRJAG+Calibri-Light"/>
                <a:cs typeface="TFRJAG+Calibri-Light"/>
              </a:rPr>
              <a:t> </a:t>
            </a:r>
            <a:r>
              <a:rPr sz="22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δημόσιες συμβάσεις.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1236" y="1639136"/>
            <a:ext cx="1860586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Εθνική</a:t>
            </a:r>
            <a:r>
              <a:rPr sz="1800" spc="-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κουλτούρα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879464" y="1625121"/>
            <a:ext cx="4080749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Δημόσιες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συμβάσεις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και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προσβασιμότητα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5638" y="2252890"/>
            <a:ext cx="650950" cy="8884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Φινλανδία</a:t>
            </a:r>
          </a:p>
          <a:p>
            <a:pPr marL="37306" marR="0">
              <a:lnSpc>
                <a:spcPts val="900"/>
              </a:lnSpc>
              <a:spcBef>
                <a:spcPts val="548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Νορβηγία</a:t>
            </a:r>
          </a:p>
          <a:p>
            <a:pPr marL="65087" marR="0">
              <a:lnSpc>
                <a:spcPts val="900"/>
              </a:lnSpc>
              <a:spcBef>
                <a:spcPts val="598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Γερμανία</a:t>
            </a:r>
          </a:p>
          <a:p>
            <a:pPr marL="42862" marR="0">
              <a:lnSpc>
                <a:spcPts val="900"/>
              </a:lnSpc>
              <a:spcBef>
                <a:spcPts val="548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Ολλανδία</a:t>
            </a:r>
          </a:p>
          <a:p>
            <a:pPr marL="228600" marR="0">
              <a:lnSpc>
                <a:spcPts val="900"/>
              </a:lnSpc>
              <a:spcBef>
                <a:spcPts val="598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Η.Π.Α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499322" y="2252890"/>
            <a:ext cx="297116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6.7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864224" y="2272275"/>
            <a:ext cx="651686" cy="15147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Φινλανδία</a:t>
            </a:r>
          </a:p>
          <a:p>
            <a:pPr marL="73025" marR="0">
              <a:lnSpc>
                <a:spcPts val="900"/>
              </a:lnSpc>
              <a:spcBef>
                <a:spcPts val="44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Σλοβενία</a:t>
            </a:r>
          </a:p>
          <a:p>
            <a:pPr marL="39687" marR="0">
              <a:lnSpc>
                <a:spcPts val="900"/>
              </a:lnSpc>
              <a:spcBef>
                <a:spcPts val="49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Ουγγαρία</a:t>
            </a:r>
          </a:p>
          <a:p>
            <a:pPr marL="38100" marR="0">
              <a:lnSpc>
                <a:spcPts val="900"/>
              </a:lnSpc>
              <a:spcBef>
                <a:spcPts val="44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Ρουμανία</a:t>
            </a:r>
          </a:p>
          <a:p>
            <a:pPr marL="37306" marR="0">
              <a:lnSpc>
                <a:spcPts val="900"/>
              </a:lnSpc>
              <a:spcBef>
                <a:spcPts val="49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Νορβηγία</a:t>
            </a:r>
          </a:p>
          <a:p>
            <a:pPr marL="57943" marR="0">
              <a:lnSpc>
                <a:spcPts val="900"/>
              </a:lnSpc>
              <a:spcBef>
                <a:spcPts val="44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Σλοβακία</a:t>
            </a:r>
          </a:p>
          <a:p>
            <a:pPr marL="88106" marR="0">
              <a:lnSpc>
                <a:spcPts val="900"/>
              </a:lnSpc>
              <a:spcBef>
                <a:spcPts val="44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Πολωνία</a:t>
            </a:r>
          </a:p>
          <a:p>
            <a:pPr marL="42862" marR="0">
              <a:lnSpc>
                <a:spcPts val="900"/>
              </a:lnSpc>
              <a:spcBef>
                <a:spcPts val="49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Ολλανδία</a:t>
            </a:r>
          </a:p>
          <a:p>
            <a:pPr marL="385762" marR="0">
              <a:lnSpc>
                <a:spcPts val="900"/>
              </a:lnSpc>
              <a:spcBef>
                <a:spcPts val="44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EE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579063" y="2272274"/>
            <a:ext cx="545543" cy="493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572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8.1</a:t>
            </a:r>
          </a:p>
          <a:p>
            <a:pPr marL="130827" marR="0">
              <a:lnSpc>
                <a:spcPts val="900"/>
              </a:lnSpc>
              <a:spcBef>
                <a:spcPts val="44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7.8</a:t>
            </a:r>
          </a:p>
          <a:p>
            <a:pPr marL="0" marR="0">
              <a:lnSpc>
                <a:spcPts val="900"/>
              </a:lnSpc>
              <a:spcBef>
                <a:spcPts val="49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7.4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101293" y="2436906"/>
            <a:ext cx="297116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5.8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835940" y="2620921"/>
            <a:ext cx="346724" cy="5204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753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5.3</a:t>
            </a:r>
          </a:p>
          <a:p>
            <a:pPr marL="12438" marR="0">
              <a:lnSpc>
                <a:spcPts val="900"/>
              </a:lnSpc>
              <a:spcBef>
                <a:spcPts val="548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5.2</a:t>
            </a:r>
          </a:p>
          <a:p>
            <a:pPr marL="0" marR="0">
              <a:lnSpc>
                <a:spcPts val="900"/>
              </a:lnSpc>
              <a:spcBef>
                <a:spcPts val="598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5.1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556168" y="2783175"/>
            <a:ext cx="313325" cy="322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354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7.3</a:t>
            </a:r>
          </a:p>
          <a:p>
            <a:pPr marL="0" marR="0">
              <a:lnSpc>
                <a:spcPts val="900"/>
              </a:lnSpc>
              <a:spcBef>
                <a:spcPts val="44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7.3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369739" y="3123775"/>
            <a:ext cx="444151" cy="492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718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7.2</a:t>
            </a:r>
          </a:p>
          <a:p>
            <a:pPr marL="121015" marR="0">
              <a:lnSpc>
                <a:spcPts val="900"/>
              </a:lnSpc>
              <a:spcBef>
                <a:spcPts val="44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7.1</a:t>
            </a:r>
          </a:p>
          <a:p>
            <a:pPr marL="0" marR="0">
              <a:lnSpc>
                <a:spcPts val="900"/>
              </a:lnSpc>
              <a:spcBef>
                <a:spcPts val="49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6.7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58663" y="3172969"/>
            <a:ext cx="578290" cy="7044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Σλοβενία</a:t>
            </a:r>
          </a:p>
          <a:p>
            <a:pPr marL="20637" marR="0">
              <a:lnSpc>
                <a:spcPts val="900"/>
              </a:lnSpc>
              <a:spcBef>
                <a:spcPts val="548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Ομάδα</a:t>
            </a:r>
            <a:r>
              <a:rPr sz="900" spc="-21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Γ</a:t>
            </a:r>
          </a:p>
          <a:p>
            <a:pPr marL="63500" marR="0">
              <a:lnSpc>
                <a:spcPts val="900"/>
              </a:lnSpc>
              <a:spcBef>
                <a:spcPts val="598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Ελβετία</a:t>
            </a:r>
          </a:p>
          <a:p>
            <a:pPr marL="312737" marR="0">
              <a:lnSpc>
                <a:spcPts val="900"/>
              </a:lnSpc>
              <a:spcBef>
                <a:spcPts val="548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EE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657656" y="3172969"/>
            <a:ext cx="334286" cy="5204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315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4.8</a:t>
            </a:r>
          </a:p>
          <a:p>
            <a:pPr marL="27727" marR="0">
              <a:lnSpc>
                <a:spcPts val="900"/>
              </a:lnSpc>
              <a:spcBef>
                <a:spcPts val="548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4.8</a:t>
            </a:r>
          </a:p>
          <a:p>
            <a:pPr marL="0" marR="0">
              <a:lnSpc>
                <a:spcPts val="900"/>
              </a:lnSpc>
              <a:spcBef>
                <a:spcPts val="598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4.7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307595" y="3634675"/>
            <a:ext cx="330168" cy="3226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197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6.6</a:t>
            </a:r>
          </a:p>
          <a:p>
            <a:pPr marL="0" marR="0">
              <a:lnSpc>
                <a:spcPts val="900"/>
              </a:lnSpc>
              <a:spcBef>
                <a:spcPts val="44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6.5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023298" y="3725016"/>
            <a:ext cx="849235" cy="2360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2265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4.5</a:t>
            </a:r>
          </a:p>
          <a:p>
            <a:pPr marL="538997" marR="0">
              <a:lnSpc>
                <a:spcPts val="900"/>
              </a:lnSpc>
              <a:spcBef>
                <a:spcPts val="548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4.5</a:t>
            </a:r>
          </a:p>
          <a:p>
            <a:pPr marL="451928" marR="0">
              <a:lnSpc>
                <a:spcPts val="900"/>
              </a:lnSpc>
              <a:spcBef>
                <a:spcPts val="598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4.3</a:t>
            </a:r>
          </a:p>
          <a:p>
            <a:pPr marL="414613" marR="0">
              <a:lnSpc>
                <a:spcPts val="900"/>
              </a:lnSpc>
              <a:spcBef>
                <a:spcPts val="548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4.2</a:t>
            </a:r>
          </a:p>
          <a:p>
            <a:pPr marL="409510" marR="0">
              <a:lnSpc>
                <a:spcPts val="900"/>
              </a:lnSpc>
              <a:spcBef>
                <a:spcPts val="598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4.2</a:t>
            </a:r>
          </a:p>
          <a:p>
            <a:pPr marL="356567" marR="0">
              <a:lnSpc>
                <a:spcPts val="900"/>
              </a:lnSpc>
              <a:spcBef>
                <a:spcPts val="548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4.0</a:t>
            </a:r>
          </a:p>
          <a:p>
            <a:pPr marL="331690" marR="0">
              <a:lnSpc>
                <a:spcPts val="900"/>
              </a:lnSpc>
              <a:spcBef>
                <a:spcPts val="598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4.0</a:t>
            </a:r>
          </a:p>
          <a:p>
            <a:pPr marL="286083" marR="0">
              <a:lnSpc>
                <a:spcPts val="900"/>
              </a:lnSpc>
              <a:spcBef>
                <a:spcPts val="548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3.9</a:t>
            </a:r>
          </a:p>
          <a:p>
            <a:pPr marL="244622" marR="0">
              <a:lnSpc>
                <a:spcPts val="900"/>
              </a:lnSpc>
              <a:spcBef>
                <a:spcPts val="598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3.8</a:t>
            </a:r>
          </a:p>
          <a:p>
            <a:pPr marL="120237" marR="0">
              <a:lnSpc>
                <a:spcPts val="900"/>
              </a:lnSpc>
              <a:spcBef>
                <a:spcPts val="548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3.5</a:t>
            </a:r>
          </a:p>
          <a:p>
            <a:pPr marL="66338" marR="0">
              <a:lnSpc>
                <a:spcPts val="900"/>
              </a:lnSpc>
              <a:spcBef>
                <a:spcPts val="598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3.3</a:t>
            </a:r>
          </a:p>
          <a:p>
            <a:pPr marL="46436" marR="0">
              <a:lnSpc>
                <a:spcPts val="900"/>
              </a:lnSpc>
              <a:spcBef>
                <a:spcPts val="548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3.3</a:t>
            </a:r>
          </a:p>
          <a:p>
            <a:pPr marL="0" marR="0">
              <a:lnSpc>
                <a:spcPts val="900"/>
              </a:lnSpc>
              <a:spcBef>
                <a:spcPts val="598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3.2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929311" y="3804974"/>
            <a:ext cx="585526" cy="833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Γερμανία</a:t>
            </a:r>
          </a:p>
          <a:p>
            <a:pPr marL="28575" marR="0">
              <a:lnSpc>
                <a:spcPts val="900"/>
              </a:lnSpc>
              <a:spcBef>
                <a:spcPts val="44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Ομάδα</a:t>
            </a:r>
            <a:r>
              <a:rPr sz="900" spc="-21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Γ</a:t>
            </a:r>
          </a:p>
          <a:p>
            <a:pPr marL="71437" marR="0">
              <a:lnSpc>
                <a:spcPts val="900"/>
              </a:lnSpc>
              <a:spcBef>
                <a:spcPts val="49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Ελβετία</a:t>
            </a:r>
          </a:p>
          <a:p>
            <a:pPr marL="20637" marR="0">
              <a:lnSpc>
                <a:spcPts val="900"/>
              </a:lnSpc>
              <a:spcBef>
                <a:spcPts val="44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Ιρλανδία</a:t>
            </a:r>
          </a:p>
          <a:p>
            <a:pPr marL="117475" marR="0">
              <a:lnSpc>
                <a:spcPts val="900"/>
              </a:lnSpc>
              <a:spcBef>
                <a:spcPts val="49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Γαλλία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68201" y="3909031"/>
            <a:ext cx="46678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Γαλλία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274582" y="3975275"/>
            <a:ext cx="297116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6.4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23738" y="4093047"/>
            <a:ext cx="613587" cy="1440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843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Σλοβακία</a:t>
            </a:r>
          </a:p>
          <a:p>
            <a:pPr marL="93662" marR="0">
              <a:lnSpc>
                <a:spcPts val="900"/>
              </a:lnSpc>
              <a:spcBef>
                <a:spcPts val="548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Ισπανία</a:t>
            </a:r>
          </a:p>
          <a:p>
            <a:pPr marL="40481" marR="0">
              <a:lnSpc>
                <a:spcPts val="900"/>
              </a:lnSpc>
              <a:spcBef>
                <a:spcPts val="598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Ομάδα</a:t>
            </a:r>
            <a:r>
              <a:rPr sz="900" spc="-21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Β</a:t>
            </a:r>
          </a:p>
          <a:p>
            <a:pPr marL="0" marR="0">
              <a:lnSpc>
                <a:spcPts val="900"/>
              </a:lnSpc>
              <a:spcBef>
                <a:spcPts val="548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Ρουμανία</a:t>
            </a:r>
          </a:p>
          <a:p>
            <a:pPr marL="47625" marR="0">
              <a:lnSpc>
                <a:spcPts val="900"/>
              </a:lnSpc>
              <a:spcBef>
                <a:spcPts val="598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Ιρλανδία</a:t>
            </a:r>
          </a:p>
          <a:p>
            <a:pPr marL="108743" marR="0">
              <a:lnSpc>
                <a:spcPts val="900"/>
              </a:lnSpc>
              <a:spcBef>
                <a:spcPts val="548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Ελλάδα</a:t>
            </a:r>
          </a:p>
          <a:p>
            <a:pPr marL="50006" marR="0">
              <a:lnSpc>
                <a:spcPts val="900"/>
              </a:lnSpc>
              <a:spcBef>
                <a:spcPts val="598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Πολωνία</a:t>
            </a:r>
          </a:p>
          <a:p>
            <a:pPr marL="172243" marR="0">
              <a:lnSpc>
                <a:spcPts val="900"/>
              </a:lnSpc>
              <a:spcBef>
                <a:spcPts val="548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Ιταλία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7251993" y="4145575"/>
            <a:ext cx="297116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6.4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7242181" y="4315875"/>
            <a:ext cx="297116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6.3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6954360" y="4486175"/>
            <a:ext cx="522648" cy="1003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5677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6.1</a:t>
            </a:r>
          </a:p>
          <a:p>
            <a:pPr marL="219136" marR="0">
              <a:lnSpc>
                <a:spcPts val="900"/>
              </a:lnSpc>
              <a:spcBef>
                <a:spcPts val="44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6.1</a:t>
            </a:r>
          </a:p>
          <a:p>
            <a:pPr marL="163534" marR="0">
              <a:lnSpc>
                <a:spcPts val="900"/>
              </a:lnSpc>
              <a:spcBef>
                <a:spcPts val="49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5.9</a:t>
            </a:r>
          </a:p>
          <a:p>
            <a:pPr marL="109191" marR="0">
              <a:lnSpc>
                <a:spcPts val="900"/>
              </a:lnSpc>
              <a:spcBef>
                <a:spcPts val="44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5.8</a:t>
            </a:r>
          </a:p>
          <a:p>
            <a:pPr marL="52330" marR="0">
              <a:lnSpc>
                <a:spcPts val="900"/>
              </a:lnSpc>
              <a:spcBef>
                <a:spcPts val="49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5.6</a:t>
            </a:r>
          </a:p>
          <a:p>
            <a:pPr marL="0" marR="0">
              <a:lnSpc>
                <a:spcPts val="900"/>
              </a:lnSpc>
              <a:spcBef>
                <a:spcPts val="44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5.4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011067" y="4656474"/>
            <a:ext cx="50222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Κύπρος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942805" y="4826775"/>
            <a:ext cx="570241" cy="493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181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Ισπανία</a:t>
            </a:r>
          </a:p>
          <a:p>
            <a:pPr marL="0" marR="0">
              <a:lnSpc>
                <a:spcPts val="900"/>
              </a:lnSpc>
              <a:spcBef>
                <a:spcPts val="44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Ομάδα</a:t>
            </a:r>
            <a:r>
              <a:rPr sz="900" spc="-21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Β</a:t>
            </a:r>
          </a:p>
          <a:p>
            <a:pPr marL="150018" marR="0">
              <a:lnSpc>
                <a:spcPts val="900"/>
              </a:lnSpc>
              <a:spcBef>
                <a:spcPts val="49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Η.Π.Α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011067" y="5337674"/>
            <a:ext cx="503559" cy="322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Ελλάδα</a:t>
            </a:r>
          </a:p>
          <a:p>
            <a:pPr marL="63500" marR="0">
              <a:lnSpc>
                <a:spcPts val="900"/>
              </a:lnSpc>
              <a:spcBef>
                <a:spcPts val="44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Ιταλία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6653456" y="5507975"/>
            <a:ext cx="424528" cy="3226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557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4.9</a:t>
            </a:r>
          </a:p>
          <a:p>
            <a:pPr marL="0" marR="0">
              <a:lnSpc>
                <a:spcPts val="900"/>
              </a:lnSpc>
              <a:spcBef>
                <a:spcPts val="44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4.5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25326" y="5565174"/>
            <a:ext cx="611218" cy="5204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Ουγγαρία</a:t>
            </a:r>
          </a:p>
          <a:p>
            <a:pPr marL="38100" marR="0">
              <a:lnSpc>
                <a:spcPts val="900"/>
              </a:lnSpc>
              <a:spcBef>
                <a:spcPts val="548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Ομάδα</a:t>
            </a:r>
            <a:r>
              <a:rPr sz="900" spc="-21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Α</a:t>
            </a:r>
          </a:p>
          <a:p>
            <a:pPr marL="107156" marR="0">
              <a:lnSpc>
                <a:spcPts val="900"/>
              </a:lnSpc>
              <a:spcBef>
                <a:spcPts val="598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Κύπρος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942011" y="5678275"/>
            <a:ext cx="572179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Ομάδα</a:t>
            </a:r>
            <a:r>
              <a:rPr sz="900" spc="-21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Α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433909" y="5901855"/>
            <a:ext cx="210331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6088048" y="5901855"/>
            <a:ext cx="210331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6742187" y="5901855"/>
            <a:ext cx="210331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5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7396326" y="5901855"/>
            <a:ext cx="210331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7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8050465" y="5901855"/>
            <a:ext cx="210331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9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055324" y="6163644"/>
            <a:ext cx="210331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469938" y="6163644"/>
            <a:ext cx="210331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884551" y="6163644"/>
            <a:ext cx="210331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2299165" y="6163644"/>
            <a:ext cx="210331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2713778" y="6163644"/>
            <a:ext cx="210331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5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3128391" y="6163644"/>
            <a:ext cx="210331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6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3543005" y="6163644"/>
            <a:ext cx="210331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7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3957618" y="6163644"/>
            <a:ext cx="210331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8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4372232" y="6163644"/>
            <a:ext cx="210331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9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4755095" y="6163644"/>
            <a:ext cx="268262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10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270951" y="6450670"/>
            <a:ext cx="5383121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Πηγή: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Global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Entrepreneurship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Monitor,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National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Experts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Survey,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2021,</a:t>
            </a:r>
            <a:r>
              <a:rPr sz="1000" spc="-2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Επεξεργασία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στοιχείων: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ΙΟΒΕ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91032" y="532318"/>
            <a:ext cx="7727430" cy="6527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22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Περιορισμένη πρόσβαση</a:t>
            </a:r>
            <a:r>
              <a:rPr sz="2200" spc="-49" dirty="0">
                <a:solidFill>
                  <a:srgbClr val="355D7E"/>
                </a:solidFill>
                <a:latin typeface="TFRJAG+Calibri-Light"/>
                <a:cs typeface="TFRJAG+Calibri-Light"/>
              </a:rPr>
              <a:t> </a:t>
            </a:r>
            <a:r>
              <a:rPr sz="2200" spc="-51" dirty="0">
                <a:solidFill>
                  <a:srgbClr val="355D7E"/>
                </a:solidFill>
                <a:latin typeface="TFRJAG+Calibri-Light"/>
                <a:cs typeface="TFRJAG+Calibri-Light"/>
              </a:rPr>
              <a:t>σε</a:t>
            </a:r>
            <a:r>
              <a:rPr sz="2200" spc="-49" dirty="0">
                <a:solidFill>
                  <a:srgbClr val="355D7E"/>
                </a:solidFill>
                <a:latin typeface="TFRJAG+Calibri-Light"/>
                <a:cs typeface="TFRJAG+Calibri-Light"/>
              </a:rPr>
              <a:t> </a:t>
            </a:r>
            <a:r>
              <a:rPr sz="22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χρηματοδότηση εγχωρίως για τις γυναίκες</a:t>
            </a:r>
          </a:p>
          <a:p>
            <a:pPr marL="0" marR="0">
              <a:lnSpc>
                <a:spcPts val="2200"/>
              </a:lnSpc>
              <a:spcBef>
                <a:spcPts val="439"/>
              </a:spcBef>
              <a:spcAft>
                <a:spcPts val="0"/>
              </a:spcAft>
            </a:pPr>
            <a:r>
              <a:rPr sz="22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επιχειρηματίες, μικρή και</a:t>
            </a:r>
            <a:r>
              <a:rPr sz="2200" spc="-49" dirty="0">
                <a:solidFill>
                  <a:srgbClr val="355D7E"/>
                </a:solidFill>
                <a:latin typeface="TFRJAG+Calibri-Light"/>
                <a:cs typeface="TFRJAG+Calibri-Light"/>
              </a:rPr>
              <a:t> </a:t>
            </a:r>
            <a:r>
              <a:rPr sz="2200" dirty="0">
                <a:solidFill>
                  <a:srgbClr val="355D7E"/>
                </a:solidFill>
                <a:latin typeface="TFRJAG+Calibri-Light"/>
                <a:cs typeface="TFRJAG+Calibri-Light"/>
              </a:rPr>
              <a:t>η</a:t>
            </a:r>
            <a:r>
              <a:rPr sz="2200" spc="-100" dirty="0">
                <a:solidFill>
                  <a:srgbClr val="355D7E"/>
                </a:solidFill>
                <a:latin typeface="TFRJAG+Calibri-Light"/>
                <a:cs typeface="TFRJAG+Calibri-Light"/>
              </a:rPr>
              <a:t> </a:t>
            </a:r>
            <a:r>
              <a:rPr sz="22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επίδραση της τηλεργασίας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81918" y="1497633"/>
            <a:ext cx="3845371" cy="5135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Επίδραση</a:t>
            </a:r>
            <a:r>
              <a:rPr sz="1800" spc="-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της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τηλεργασίας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στη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ζωή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των</a:t>
            </a:r>
          </a:p>
          <a:p>
            <a:pPr marL="0" marR="0">
              <a:lnSpc>
                <a:spcPts val="1800"/>
              </a:lnSpc>
              <a:spcBef>
                <a:spcPts val="14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γυναικών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25395" y="1639136"/>
            <a:ext cx="3079648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Πρόσβαση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στη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χρηματοδότηση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56154" y="2154383"/>
            <a:ext cx="651687" cy="1048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Φινλανδία</a:t>
            </a:r>
          </a:p>
          <a:p>
            <a:pPr marL="39687" marR="0">
              <a:lnSpc>
                <a:spcPts val="900"/>
              </a:lnSpc>
              <a:spcBef>
                <a:spcPts val="51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Ουγγαρία</a:t>
            </a:r>
          </a:p>
          <a:p>
            <a:pPr marL="38100" marR="0">
              <a:lnSpc>
                <a:spcPts val="900"/>
              </a:lnSpc>
              <a:spcBef>
                <a:spcPts val="51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Ρουμανία</a:t>
            </a:r>
          </a:p>
          <a:p>
            <a:pPr marL="73025" marR="0">
              <a:lnSpc>
                <a:spcPts val="900"/>
              </a:lnSpc>
              <a:spcBef>
                <a:spcPts val="51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Σλοβενία</a:t>
            </a:r>
          </a:p>
          <a:p>
            <a:pPr marL="57943" marR="0">
              <a:lnSpc>
                <a:spcPts val="900"/>
              </a:lnSpc>
              <a:spcBef>
                <a:spcPts val="51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Σλοβακία</a:t>
            </a:r>
          </a:p>
          <a:p>
            <a:pPr marL="88106" marR="0">
              <a:lnSpc>
                <a:spcPts val="900"/>
              </a:lnSpc>
              <a:spcBef>
                <a:spcPts val="56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Πολωνία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606282" y="2154383"/>
            <a:ext cx="616120" cy="868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9149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8.4</a:t>
            </a:r>
          </a:p>
          <a:p>
            <a:pPr marL="185552" marR="0">
              <a:lnSpc>
                <a:spcPts val="900"/>
              </a:lnSpc>
              <a:spcBef>
                <a:spcPts val="51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8.0</a:t>
            </a:r>
          </a:p>
          <a:p>
            <a:pPr marL="141019" marR="0">
              <a:lnSpc>
                <a:spcPts val="900"/>
              </a:lnSpc>
              <a:spcBef>
                <a:spcPts val="51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7.9</a:t>
            </a:r>
          </a:p>
          <a:p>
            <a:pPr marL="48243" marR="0">
              <a:lnSpc>
                <a:spcPts val="900"/>
              </a:lnSpc>
              <a:spcBef>
                <a:spcPts val="51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7.6</a:t>
            </a:r>
          </a:p>
          <a:p>
            <a:pPr marL="0" marR="0">
              <a:lnSpc>
                <a:spcPts val="900"/>
              </a:lnSpc>
              <a:spcBef>
                <a:spcPts val="51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7.5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148304" y="2227912"/>
            <a:ext cx="649648" cy="5255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Φινλανδία</a:t>
            </a:r>
          </a:p>
          <a:p>
            <a:pPr marL="85725" marR="0">
              <a:lnSpc>
                <a:spcPts val="900"/>
              </a:lnSpc>
              <a:spcBef>
                <a:spcPts val="569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Ιρλανδία</a:t>
            </a:r>
          </a:p>
          <a:p>
            <a:pPr marL="228600" marR="0">
              <a:lnSpc>
                <a:spcPts val="900"/>
              </a:lnSpc>
              <a:spcBef>
                <a:spcPts val="519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Η.Π.Α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839554" y="2227912"/>
            <a:ext cx="297116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7.1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337028" y="2414498"/>
            <a:ext cx="369183" cy="8987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212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5.8</a:t>
            </a:r>
          </a:p>
          <a:p>
            <a:pPr marL="68824" marR="0">
              <a:lnSpc>
                <a:spcPts val="900"/>
              </a:lnSpc>
              <a:spcBef>
                <a:spcPts val="569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5.8</a:t>
            </a:r>
          </a:p>
          <a:p>
            <a:pPr marL="38330" marR="0">
              <a:lnSpc>
                <a:spcPts val="900"/>
              </a:lnSpc>
              <a:spcBef>
                <a:spcPts val="519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5.7</a:t>
            </a:r>
          </a:p>
          <a:p>
            <a:pPr marL="28164" marR="0">
              <a:lnSpc>
                <a:spcPts val="900"/>
              </a:lnSpc>
              <a:spcBef>
                <a:spcPts val="569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5.7</a:t>
            </a:r>
          </a:p>
          <a:p>
            <a:pPr marL="0" marR="0">
              <a:lnSpc>
                <a:spcPts val="900"/>
              </a:lnSpc>
              <a:spcBef>
                <a:spcPts val="569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5.6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191167" y="2787672"/>
            <a:ext cx="607104" cy="1085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Ισπανία</a:t>
            </a:r>
          </a:p>
          <a:p>
            <a:pPr marL="0" marR="0">
              <a:lnSpc>
                <a:spcPts val="900"/>
              </a:lnSpc>
              <a:spcBef>
                <a:spcPts val="569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Ολλανδία</a:t>
            </a:r>
          </a:p>
          <a:p>
            <a:pPr marL="50800" marR="0">
              <a:lnSpc>
                <a:spcPts val="900"/>
              </a:lnSpc>
              <a:spcBef>
                <a:spcPts val="519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Ομάδα</a:t>
            </a:r>
            <a:r>
              <a:rPr sz="900" spc="-21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Γ</a:t>
            </a:r>
          </a:p>
          <a:p>
            <a:pPr marL="34925" marR="0">
              <a:lnSpc>
                <a:spcPts val="900"/>
              </a:lnSpc>
              <a:spcBef>
                <a:spcPts val="569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Ομάδα</a:t>
            </a:r>
            <a:r>
              <a:rPr sz="900" spc="-21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Α</a:t>
            </a:r>
          </a:p>
          <a:p>
            <a:pPr marL="15081" marR="0">
              <a:lnSpc>
                <a:spcPts val="900"/>
              </a:lnSpc>
              <a:spcBef>
                <a:spcPts val="569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Σλοβακία</a:t>
            </a:r>
          </a:p>
          <a:p>
            <a:pPr marL="167481" marR="0">
              <a:lnSpc>
                <a:spcPts val="900"/>
              </a:lnSpc>
              <a:spcBef>
                <a:spcPts val="519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Ιταλία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101580" y="3050128"/>
            <a:ext cx="575299" cy="1227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8328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6.9</a:t>
            </a:r>
          </a:p>
          <a:p>
            <a:pPr marL="237507" marR="0">
              <a:lnSpc>
                <a:spcPts val="900"/>
              </a:lnSpc>
              <a:spcBef>
                <a:spcPts val="51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6.8</a:t>
            </a:r>
          </a:p>
          <a:p>
            <a:pPr marL="192974" marR="0">
              <a:lnSpc>
                <a:spcPts val="900"/>
              </a:lnSpc>
              <a:spcBef>
                <a:spcPts val="51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6.7</a:t>
            </a:r>
          </a:p>
          <a:p>
            <a:pPr marL="178130" marR="0">
              <a:lnSpc>
                <a:spcPts val="900"/>
              </a:lnSpc>
              <a:spcBef>
                <a:spcPts val="51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6.6</a:t>
            </a:r>
          </a:p>
          <a:p>
            <a:pPr marL="72713" marR="0">
              <a:lnSpc>
                <a:spcPts val="900"/>
              </a:lnSpc>
              <a:spcBef>
                <a:spcPts val="51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6.3</a:t>
            </a:r>
          </a:p>
          <a:p>
            <a:pPr marL="70509" marR="0">
              <a:lnSpc>
                <a:spcPts val="900"/>
              </a:lnSpc>
              <a:spcBef>
                <a:spcPts val="56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6.3</a:t>
            </a:r>
          </a:p>
          <a:p>
            <a:pPr marL="0" marR="0">
              <a:lnSpc>
                <a:spcPts val="900"/>
              </a:lnSpc>
              <a:spcBef>
                <a:spcPts val="51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6.1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02997" y="3229277"/>
            <a:ext cx="502907" cy="331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Κύπρος</a:t>
            </a:r>
          </a:p>
          <a:p>
            <a:pPr marL="238918" marR="0">
              <a:lnSpc>
                <a:spcPts val="900"/>
              </a:lnSpc>
              <a:spcBef>
                <a:spcPts val="51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EE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296073" y="3347431"/>
            <a:ext cx="297116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5.5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248636" y="3534018"/>
            <a:ext cx="318656" cy="5255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685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5.4</a:t>
            </a:r>
          </a:p>
          <a:p>
            <a:pPr marL="8132" marR="0">
              <a:lnSpc>
                <a:spcPts val="900"/>
              </a:lnSpc>
              <a:spcBef>
                <a:spcPts val="569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5.3</a:t>
            </a:r>
          </a:p>
          <a:p>
            <a:pPr marL="0" marR="0">
              <a:lnSpc>
                <a:spcPts val="900"/>
              </a:lnSpc>
              <a:spcBef>
                <a:spcPts val="519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5.3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93460" y="3587574"/>
            <a:ext cx="613953" cy="15855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Νορβηγία</a:t>
            </a:r>
          </a:p>
          <a:p>
            <a:pPr marL="56356" marR="0">
              <a:lnSpc>
                <a:spcPts val="900"/>
              </a:lnSpc>
              <a:spcBef>
                <a:spcPts val="51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Ομάδα</a:t>
            </a:r>
            <a:r>
              <a:rPr sz="900" spc="-21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Γ</a:t>
            </a:r>
          </a:p>
          <a:p>
            <a:pPr marL="109537" marR="0">
              <a:lnSpc>
                <a:spcPts val="900"/>
              </a:lnSpc>
              <a:spcBef>
                <a:spcPts val="51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Ελλάδα</a:t>
            </a:r>
          </a:p>
          <a:p>
            <a:pPr marL="99218" marR="0">
              <a:lnSpc>
                <a:spcPts val="900"/>
              </a:lnSpc>
              <a:spcBef>
                <a:spcPts val="51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Ελβετία</a:t>
            </a:r>
          </a:p>
          <a:p>
            <a:pPr marL="41275" marR="0">
              <a:lnSpc>
                <a:spcPts val="900"/>
              </a:lnSpc>
              <a:spcBef>
                <a:spcPts val="51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Ομάδα</a:t>
            </a:r>
            <a:r>
              <a:rPr sz="900" spc="-21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Β</a:t>
            </a:r>
          </a:p>
          <a:p>
            <a:pPr marL="27781" marR="0">
              <a:lnSpc>
                <a:spcPts val="900"/>
              </a:lnSpc>
              <a:spcBef>
                <a:spcPts val="56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Γερμανία</a:t>
            </a:r>
          </a:p>
          <a:p>
            <a:pPr marL="5556" marR="0">
              <a:lnSpc>
                <a:spcPts val="900"/>
              </a:lnSpc>
              <a:spcBef>
                <a:spcPts val="51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Ολλανδία</a:t>
            </a:r>
          </a:p>
          <a:p>
            <a:pPr marL="94456" marR="0">
              <a:lnSpc>
                <a:spcPts val="900"/>
              </a:lnSpc>
              <a:spcBef>
                <a:spcPts val="51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Ισπανία</a:t>
            </a:r>
          </a:p>
          <a:p>
            <a:pPr marL="145256" marR="0">
              <a:lnSpc>
                <a:spcPts val="900"/>
              </a:lnSpc>
              <a:spcBef>
                <a:spcPts val="51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Γαλλία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534067" y="3907191"/>
            <a:ext cx="264021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EE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295148" y="4093778"/>
            <a:ext cx="50222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Κύπρος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202556" y="4093778"/>
            <a:ext cx="297116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5.2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186404" y="4280365"/>
            <a:ext cx="613586" cy="14585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8425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Ελβετία</a:t>
            </a:r>
          </a:p>
          <a:p>
            <a:pPr marL="0" marR="0">
              <a:lnSpc>
                <a:spcPts val="900"/>
              </a:lnSpc>
              <a:spcBef>
                <a:spcPts val="569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Ρουμανία</a:t>
            </a:r>
          </a:p>
          <a:p>
            <a:pPr marL="26987" marR="0">
              <a:lnSpc>
                <a:spcPts val="900"/>
              </a:lnSpc>
              <a:spcBef>
                <a:spcPts val="519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Γερμανία</a:t>
            </a:r>
          </a:p>
          <a:p>
            <a:pPr marL="40481" marR="0">
              <a:lnSpc>
                <a:spcPts val="900"/>
              </a:lnSpc>
              <a:spcBef>
                <a:spcPts val="569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Ομάδα</a:t>
            </a:r>
            <a:r>
              <a:rPr sz="900" spc="-21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Β</a:t>
            </a:r>
          </a:p>
          <a:p>
            <a:pPr marL="34925" marR="0">
              <a:lnSpc>
                <a:spcPts val="900"/>
              </a:lnSpc>
              <a:spcBef>
                <a:spcPts val="569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Σλοβενία</a:t>
            </a:r>
          </a:p>
          <a:p>
            <a:pPr marL="108743" marR="0">
              <a:lnSpc>
                <a:spcPts val="900"/>
              </a:lnSpc>
              <a:spcBef>
                <a:spcPts val="519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Ελλάδα</a:t>
            </a:r>
          </a:p>
          <a:p>
            <a:pPr marL="50006" marR="0">
              <a:lnSpc>
                <a:spcPts val="900"/>
              </a:lnSpc>
              <a:spcBef>
                <a:spcPts val="569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Πολωνία</a:t>
            </a:r>
          </a:p>
          <a:p>
            <a:pPr marL="144462" marR="0">
              <a:lnSpc>
                <a:spcPts val="900"/>
              </a:lnSpc>
              <a:spcBef>
                <a:spcPts val="569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Γαλλία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7151732" y="4280365"/>
            <a:ext cx="337629" cy="8987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658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5.2</a:t>
            </a:r>
          </a:p>
          <a:p>
            <a:pPr marL="33882" marR="0">
              <a:lnSpc>
                <a:spcPts val="900"/>
              </a:lnSpc>
              <a:spcBef>
                <a:spcPts val="569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5.1</a:t>
            </a:r>
          </a:p>
          <a:p>
            <a:pPr marL="23717" marR="0">
              <a:lnSpc>
                <a:spcPts val="900"/>
              </a:lnSpc>
              <a:spcBef>
                <a:spcPts val="519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5.1</a:t>
            </a:r>
          </a:p>
          <a:p>
            <a:pPr marL="3388" marR="0">
              <a:lnSpc>
                <a:spcPts val="900"/>
              </a:lnSpc>
              <a:spcBef>
                <a:spcPts val="569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5.0</a:t>
            </a:r>
          </a:p>
          <a:p>
            <a:pPr marL="0" marR="0">
              <a:lnSpc>
                <a:spcPts val="900"/>
              </a:lnSpc>
              <a:spcBef>
                <a:spcPts val="569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5.0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083025" y="4304170"/>
            <a:ext cx="297541" cy="331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6.1</a:t>
            </a:r>
          </a:p>
          <a:p>
            <a:pPr marL="0" marR="0">
              <a:lnSpc>
                <a:spcPts val="900"/>
              </a:lnSpc>
              <a:spcBef>
                <a:spcPts val="51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6.1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008804" y="4662468"/>
            <a:ext cx="297116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5.9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964271" y="4841616"/>
            <a:ext cx="311814" cy="331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844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5.8</a:t>
            </a:r>
          </a:p>
          <a:p>
            <a:pPr marL="0" marR="0">
              <a:lnSpc>
                <a:spcPts val="900"/>
              </a:lnSpc>
              <a:spcBef>
                <a:spcPts val="51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5.8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766497" y="5199915"/>
            <a:ext cx="439433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Ιταλία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775008" y="5199915"/>
            <a:ext cx="378613" cy="5106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643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5.5</a:t>
            </a:r>
          </a:p>
          <a:p>
            <a:pPr marL="27461" marR="0">
              <a:lnSpc>
                <a:spcPts val="900"/>
              </a:lnSpc>
              <a:spcBef>
                <a:spcPts val="51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5.3</a:t>
            </a:r>
          </a:p>
          <a:p>
            <a:pPr marL="0" marR="0">
              <a:lnSpc>
                <a:spcPts val="900"/>
              </a:lnSpc>
              <a:spcBef>
                <a:spcPts val="51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5.3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6863727" y="5213298"/>
            <a:ext cx="507045" cy="898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0073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4.8</a:t>
            </a:r>
          </a:p>
          <a:p>
            <a:pPr marL="169414" marR="0">
              <a:lnSpc>
                <a:spcPts val="900"/>
              </a:lnSpc>
              <a:spcBef>
                <a:spcPts val="569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4.7</a:t>
            </a:r>
          </a:p>
          <a:p>
            <a:pPr marL="115201" marR="0">
              <a:lnSpc>
                <a:spcPts val="900"/>
              </a:lnSpc>
              <a:spcBef>
                <a:spcPts val="519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4.5</a:t>
            </a:r>
          </a:p>
          <a:p>
            <a:pPr marL="50824" marR="0">
              <a:lnSpc>
                <a:spcPts val="900"/>
              </a:lnSpc>
              <a:spcBef>
                <a:spcPts val="569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4.3</a:t>
            </a:r>
          </a:p>
          <a:p>
            <a:pPr marL="0" marR="0">
              <a:lnSpc>
                <a:spcPts val="900"/>
              </a:lnSpc>
              <a:spcBef>
                <a:spcPts val="569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4.2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633941" y="5379063"/>
            <a:ext cx="572179" cy="5106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Ομάδα</a:t>
            </a:r>
            <a:r>
              <a:rPr sz="900" spc="-21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Α</a:t>
            </a:r>
          </a:p>
          <a:p>
            <a:pPr marL="7937" marR="0">
              <a:lnSpc>
                <a:spcPts val="900"/>
              </a:lnSpc>
              <a:spcBef>
                <a:spcPts val="51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Ιρλανδία</a:t>
            </a:r>
          </a:p>
          <a:p>
            <a:pPr marL="150812" marR="0">
              <a:lnSpc>
                <a:spcPts val="900"/>
              </a:lnSpc>
              <a:spcBef>
                <a:spcPts val="51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Η.Π.Α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2585744" y="5737362"/>
            <a:ext cx="297116" cy="3804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404040"/>
                </a:solidFill>
                <a:latin typeface="Calibri"/>
                <a:cs typeface="Calibri"/>
              </a:rPr>
              <a:t>4.8</a:t>
            </a:r>
          </a:p>
          <a:p>
            <a:pPr marL="24513" marR="0">
              <a:lnSpc>
                <a:spcPts val="900"/>
              </a:lnSpc>
              <a:spcBef>
                <a:spcPts val="895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5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185610" y="5773057"/>
            <a:ext cx="613953" cy="3389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81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Ουγγαρία</a:t>
            </a:r>
          </a:p>
          <a:p>
            <a:pPr marL="0" marR="0">
              <a:lnSpc>
                <a:spcPts val="900"/>
              </a:lnSpc>
              <a:spcBef>
                <a:spcPts val="569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Νορβηγία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125839" y="5965366"/>
            <a:ext cx="210331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496944" y="5965366"/>
            <a:ext cx="210331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868049" y="5965366"/>
            <a:ext cx="210331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2239154" y="5965366"/>
            <a:ext cx="210331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2981363" y="5965366"/>
            <a:ext cx="210331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6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3352468" y="5965366"/>
            <a:ext cx="210331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7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3723572" y="5965366"/>
            <a:ext cx="210331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8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4094677" y="5965366"/>
            <a:ext cx="210331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9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4434032" y="5965366"/>
            <a:ext cx="268262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10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5717990" y="6191368"/>
            <a:ext cx="210331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6395647" y="6191368"/>
            <a:ext cx="210331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7073304" y="6191368"/>
            <a:ext cx="210331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5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7750961" y="6191368"/>
            <a:ext cx="210331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7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8428618" y="6191368"/>
            <a:ext cx="210331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9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270951" y="6450670"/>
            <a:ext cx="5383121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Πηγή: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Global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Entrepreneurship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Monitor,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National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Experts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Survey,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2021,</a:t>
            </a:r>
            <a:r>
              <a:rPr sz="1000" spc="-2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Επεξεργασία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στοιχείων: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ΙΟΒΕ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91032" y="466590"/>
            <a:ext cx="7720579" cy="653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4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Σημαντική </a:t>
            </a:r>
            <a:r>
              <a:rPr sz="2400" dirty="0">
                <a:solidFill>
                  <a:srgbClr val="355D7E"/>
                </a:solidFill>
                <a:latin typeface="TFRJAG+Calibri-Light"/>
                <a:cs typeface="TFRJAG+Calibri-Light"/>
              </a:rPr>
              <a:t>η</a:t>
            </a:r>
            <a:r>
              <a:rPr sz="2400" spc="-100" dirty="0">
                <a:solidFill>
                  <a:srgbClr val="355D7E"/>
                </a:solidFill>
                <a:latin typeface="TFRJAG+Calibri-Light"/>
                <a:cs typeface="TFRJAG+Calibri-Light"/>
              </a:rPr>
              <a:t> </a:t>
            </a:r>
            <a:r>
              <a:rPr sz="24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προσαρμοστικότητα των εγχώριων επιχειρήσεων το</a:t>
            </a:r>
          </a:p>
          <a:p>
            <a:pPr marL="0" marR="0">
              <a:lnSpc>
                <a:spcPts val="2400"/>
              </a:lnSpc>
              <a:spcBef>
                <a:spcPts val="48"/>
              </a:spcBef>
              <a:spcAft>
                <a:spcPts val="0"/>
              </a:spcAft>
            </a:pPr>
            <a:r>
              <a:rPr sz="2400" spc="-52" dirty="0">
                <a:solidFill>
                  <a:srgbClr val="355D7E"/>
                </a:solidFill>
                <a:latin typeface="TFRJAG+Calibri-Light"/>
                <a:cs typeface="TFRJAG+Calibri-Light"/>
              </a:rPr>
              <a:t>2021</a:t>
            </a:r>
            <a:r>
              <a:rPr sz="2400" spc="-49" dirty="0">
                <a:solidFill>
                  <a:srgbClr val="355D7E"/>
                </a:solidFill>
                <a:latin typeface="TFRJAG+Calibri-Light"/>
                <a:cs typeface="TFRJAG+Calibri-Light"/>
              </a:rPr>
              <a:t> </a:t>
            </a:r>
            <a:r>
              <a:rPr sz="24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λόγω της υγειονομικής κρίσης.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04331" y="1548333"/>
            <a:ext cx="5505367" cy="9698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54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u="sng" dirty="0">
                <a:solidFill>
                  <a:srgbClr val="404040"/>
                </a:solidFill>
                <a:latin typeface="Calibri"/>
                <a:cs typeface="Calibri"/>
              </a:rPr>
              <a:t>Βελτίωση</a:t>
            </a:r>
            <a:r>
              <a:rPr sz="1400" b="1" u="sng" spc="-3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b="1" u="sng" dirty="0">
                <a:solidFill>
                  <a:srgbClr val="404040"/>
                </a:solidFill>
                <a:latin typeface="Calibri"/>
                <a:cs typeface="Calibri"/>
              </a:rPr>
              <a:t>σε</a:t>
            </a:r>
            <a:r>
              <a:rPr sz="1400" b="1" u="sng" spc="-3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b="1" u="sng" dirty="0">
                <a:solidFill>
                  <a:srgbClr val="404040"/>
                </a:solidFill>
                <a:latin typeface="Calibri"/>
                <a:cs typeface="Calibri"/>
              </a:rPr>
              <a:t>αρκετούς</a:t>
            </a:r>
            <a:r>
              <a:rPr sz="1400" b="1" u="sng" spc="-3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b="1" u="sng" dirty="0">
                <a:solidFill>
                  <a:srgbClr val="404040"/>
                </a:solidFill>
                <a:latin typeface="Calibri"/>
                <a:cs typeface="Calibri"/>
              </a:rPr>
              <a:t>δείκτες</a:t>
            </a:r>
            <a:r>
              <a:rPr sz="1400" b="1" u="sng" spc="-3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b="1" u="sng" dirty="0">
                <a:solidFill>
                  <a:srgbClr val="404040"/>
                </a:solidFill>
                <a:latin typeface="Calibri"/>
                <a:cs typeface="Calibri"/>
              </a:rPr>
              <a:t>σε</a:t>
            </a:r>
            <a:r>
              <a:rPr sz="1400" b="1" u="sng" spc="-3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b="1" u="sng" dirty="0">
                <a:solidFill>
                  <a:srgbClr val="404040"/>
                </a:solidFill>
                <a:latin typeface="Calibri"/>
                <a:cs typeface="Calibri"/>
              </a:rPr>
              <a:t>σχέση</a:t>
            </a:r>
            <a:r>
              <a:rPr sz="1400" b="1" u="sng" spc="-3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b="1" u="sng" dirty="0">
                <a:solidFill>
                  <a:srgbClr val="404040"/>
                </a:solidFill>
                <a:latin typeface="Calibri"/>
                <a:cs typeface="Calibri"/>
              </a:rPr>
              <a:t>με</a:t>
            </a:r>
            <a:r>
              <a:rPr sz="1400" b="1" u="sng" spc="-3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b="1" u="sng" dirty="0">
                <a:solidFill>
                  <a:srgbClr val="404040"/>
                </a:solidFill>
                <a:latin typeface="Calibri"/>
                <a:cs typeface="Calibri"/>
              </a:rPr>
              <a:t>την</a:t>
            </a:r>
            <a:r>
              <a:rPr sz="1400" b="1" u="sng" spc="-3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b="1" u="sng" dirty="0">
                <a:solidFill>
                  <a:srgbClr val="404040"/>
                </a:solidFill>
                <a:latin typeface="Calibri"/>
                <a:cs typeface="Calibri"/>
              </a:rPr>
              <a:t>προηγούμενη</a:t>
            </a:r>
            <a:r>
              <a:rPr sz="1400" b="1" u="sng" spc="-3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b="1" u="sng" dirty="0">
                <a:solidFill>
                  <a:srgbClr val="404040"/>
                </a:solidFill>
                <a:latin typeface="Calibri"/>
                <a:cs typeface="Calibri"/>
              </a:rPr>
              <a:t>χρονιά</a:t>
            </a:r>
            <a:r>
              <a:rPr sz="1400" b="1" u="sng" spc="-3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b="1" u="sng" dirty="0">
                <a:solidFill>
                  <a:srgbClr val="404040"/>
                </a:solidFill>
                <a:latin typeface="Calibri"/>
                <a:cs typeface="Calibri"/>
              </a:rPr>
              <a:t>σε</a:t>
            </a:r>
            <a:r>
              <a:rPr sz="1400" b="1" dirty="0">
                <a:solidFill>
                  <a:srgbClr val="404040"/>
                </a:solidFill>
                <a:latin typeface="Calibri"/>
                <a:cs typeface="Calibri"/>
              </a:rPr>
              <a:t>:</a:t>
            </a:r>
          </a:p>
          <a:p>
            <a:pPr marL="0" marR="0">
              <a:lnSpc>
                <a:spcPts val="1609"/>
              </a:lnSpc>
              <a:spcBef>
                <a:spcPts val="283"/>
              </a:spcBef>
              <a:spcAft>
                <a:spcPts val="0"/>
              </a:spcAft>
            </a:pPr>
            <a:r>
              <a:rPr sz="1450" spc="56" dirty="0">
                <a:solidFill>
                  <a:srgbClr val="94B6D2"/>
                </a:solidFill>
                <a:latin typeface="OMFSGB+Wingdings-Regular"/>
                <a:cs typeface="OMFSGB+Wingdings-Regular"/>
              </a:rPr>
              <a:t>.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κυβερνητικά</a:t>
            </a:r>
            <a:r>
              <a:rPr sz="1400" spc="-3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προγράμματα</a:t>
            </a:r>
            <a:r>
              <a:rPr sz="1400" spc="-3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για</a:t>
            </a:r>
            <a:r>
              <a:rPr sz="1400" spc="-3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τη</a:t>
            </a:r>
            <a:r>
              <a:rPr sz="1400" spc="-3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στήριξη</a:t>
            </a:r>
            <a:r>
              <a:rPr sz="1400" spc="-3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της</a:t>
            </a:r>
            <a:r>
              <a:rPr sz="1400" spc="-3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νέας</a:t>
            </a:r>
            <a:r>
              <a:rPr sz="1400" spc="-3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επιχειρηματικότητας</a:t>
            </a:r>
          </a:p>
          <a:p>
            <a:pPr marL="385043" marR="0">
              <a:lnSpc>
                <a:spcPts val="1609"/>
              </a:lnSpc>
              <a:spcBef>
                <a:spcPts val="346"/>
              </a:spcBef>
              <a:spcAft>
                <a:spcPts val="0"/>
              </a:spcAft>
            </a:pPr>
            <a:r>
              <a:rPr sz="1450" spc="56" dirty="0">
                <a:solidFill>
                  <a:srgbClr val="94B6D2"/>
                </a:solidFill>
                <a:latin typeface="OMFSGB+Wingdings-Regular"/>
                <a:cs typeface="OMFSGB+Wingdings-Regular"/>
              </a:rPr>
              <a:t>.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θέματα</a:t>
            </a:r>
            <a:r>
              <a:rPr sz="1400" spc="-3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που</a:t>
            </a:r>
            <a:r>
              <a:rPr sz="1400" spc="-3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σχετίζονται</a:t>
            </a:r>
            <a:r>
              <a:rPr sz="1400" spc="-3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με</a:t>
            </a:r>
            <a:r>
              <a:rPr sz="1400" spc="-3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μεταφορά</a:t>
            </a:r>
            <a:r>
              <a:rPr sz="1400" spc="-3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έρευνας</a:t>
            </a:r>
            <a:r>
              <a:rPr sz="1400" spc="-3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και</a:t>
            </a:r>
            <a:r>
              <a:rPr sz="1400" spc="-3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ανάπτυξης</a:t>
            </a:r>
          </a:p>
          <a:p>
            <a:pPr marL="1043260" marR="0">
              <a:lnSpc>
                <a:spcPts val="1609"/>
              </a:lnSpc>
              <a:spcBef>
                <a:spcPts val="396"/>
              </a:spcBef>
              <a:spcAft>
                <a:spcPts val="0"/>
              </a:spcAft>
            </a:pPr>
            <a:r>
              <a:rPr sz="1450" spc="56" dirty="0">
                <a:solidFill>
                  <a:srgbClr val="94B6D2"/>
                </a:solidFill>
                <a:latin typeface="OMFSGB+Wingdings-Regular"/>
                <a:cs typeface="OMFSGB+Wingdings-Regular"/>
              </a:rPr>
              <a:t>.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δείκτες</a:t>
            </a:r>
            <a:r>
              <a:rPr sz="1400" spc="-3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που</a:t>
            </a:r>
            <a:r>
              <a:rPr sz="1400" spc="-3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αφορούν</a:t>
            </a:r>
            <a:r>
              <a:rPr sz="1400" spc="-3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στις</a:t>
            </a:r>
            <a:r>
              <a:rPr sz="1400" spc="-3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υλικές</a:t>
            </a:r>
            <a:r>
              <a:rPr sz="1400" spc="-3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υποδομές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32669" y="2524099"/>
            <a:ext cx="7635986" cy="5020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9"/>
              </a:lnSpc>
              <a:spcBef>
                <a:spcPts val="0"/>
              </a:spcBef>
              <a:spcAft>
                <a:spcPts val="0"/>
              </a:spcAft>
            </a:pPr>
            <a:r>
              <a:rPr sz="1450" spc="56" dirty="0">
                <a:solidFill>
                  <a:srgbClr val="94B6D2"/>
                </a:solidFill>
                <a:latin typeface="OMFSGB+Wingdings-Regular"/>
                <a:cs typeface="OMFSGB+Wingdings-Regular"/>
              </a:rPr>
              <a:t>.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υπηρεσίες</a:t>
            </a:r>
            <a:r>
              <a:rPr sz="1400" spc="-3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στήριξης</a:t>
            </a:r>
            <a:r>
              <a:rPr sz="1400" spc="-3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της</a:t>
            </a:r>
            <a:r>
              <a:rPr sz="1400" spc="-3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επιχειρηματικότητας,</a:t>
            </a:r>
            <a:r>
              <a:rPr sz="1400" spc="-3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αναφορικά</a:t>
            </a:r>
            <a:r>
              <a:rPr sz="1400" spc="-3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με</a:t>
            </a:r>
            <a:r>
              <a:rPr sz="1400" spc="-3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εμπορικές</a:t>
            </a:r>
            <a:r>
              <a:rPr sz="1400" spc="-3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και</a:t>
            </a:r>
            <a:r>
              <a:rPr sz="1400" spc="-3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επαγγελματικές</a:t>
            </a:r>
            <a:r>
              <a:rPr sz="1400" spc="-3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υποδομές</a:t>
            </a:r>
          </a:p>
          <a:p>
            <a:pPr marL="2318072" marR="0">
              <a:lnSpc>
                <a:spcPts val="1609"/>
              </a:lnSpc>
              <a:spcBef>
                <a:spcPts val="396"/>
              </a:spcBef>
              <a:spcAft>
                <a:spcPts val="0"/>
              </a:spcAft>
            </a:pPr>
            <a:r>
              <a:rPr sz="1450" spc="56" dirty="0">
                <a:solidFill>
                  <a:srgbClr val="94B6D2"/>
                </a:solidFill>
                <a:latin typeface="OMFSGB+Wingdings-Regular"/>
                <a:cs typeface="OMFSGB+Wingdings-Regular"/>
              </a:rPr>
              <a:t>.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πολιτισμικά</a:t>
            </a:r>
            <a:r>
              <a:rPr sz="1400" spc="-3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και</a:t>
            </a:r>
            <a:r>
              <a:rPr sz="1400" spc="-3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ζητήματα</a:t>
            </a:r>
            <a:r>
              <a:rPr sz="1400" spc="-3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κουλτούρας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1436" y="3331123"/>
            <a:ext cx="7496378" cy="513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Σύμφωνα</a:t>
            </a:r>
            <a:r>
              <a:rPr sz="17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με</a:t>
            </a:r>
            <a:r>
              <a:rPr sz="17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τους</a:t>
            </a:r>
            <a:r>
              <a:rPr sz="17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εμπειρογνώμονες</a:t>
            </a:r>
            <a:r>
              <a:rPr sz="17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οι</a:t>
            </a:r>
            <a:r>
              <a:rPr sz="17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σημαντικότερες</a:t>
            </a:r>
            <a:r>
              <a:rPr sz="17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δράσεις</a:t>
            </a:r>
            <a:r>
              <a:rPr sz="17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για</a:t>
            </a:r>
            <a:r>
              <a:rPr sz="17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την</a:t>
            </a:r>
            <a:r>
              <a:rPr sz="1700" spc="-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τόνωση</a:t>
            </a:r>
            <a:r>
              <a:rPr sz="17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της</a:t>
            </a:r>
          </a:p>
          <a:p>
            <a:pPr marL="0" marR="0">
              <a:lnSpc>
                <a:spcPts val="1700"/>
              </a:lnSpc>
              <a:spcBef>
                <a:spcPts val="340"/>
              </a:spcBef>
              <a:spcAft>
                <a:spcPts val="0"/>
              </a:spcAft>
            </a:pP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επιχειρηματικότητας</a:t>
            </a:r>
            <a:r>
              <a:rPr sz="17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στη</a:t>
            </a:r>
            <a:r>
              <a:rPr sz="17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χώρα</a:t>
            </a:r>
            <a:r>
              <a:rPr sz="17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θα</a:t>
            </a:r>
            <a:r>
              <a:rPr sz="17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μπορούσαν</a:t>
            </a:r>
            <a:r>
              <a:rPr sz="17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να</a:t>
            </a:r>
            <a:r>
              <a:rPr sz="17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περιλαμβάνουν: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52631" y="4227822"/>
            <a:ext cx="1306862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Calibri"/>
                <a:cs typeface="Calibri"/>
              </a:rPr>
              <a:t>Σταθερότητα</a:t>
            </a:r>
            <a:r>
              <a:rPr sz="1300" spc="-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Calibri"/>
                <a:cs typeface="Calibri"/>
              </a:rPr>
              <a:t>του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673854" y="4316976"/>
            <a:ext cx="1759221" cy="559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545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Calibri"/>
                <a:cs typeface="Calibri"/>
              </a:rPr>
              <a:t>Εκσυγχρονισμός</a:t>
            </a:r>
            <a:r>
              <a:rPr sz="1300" spc="-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Calibri"/>
                <a:cs typeface="Calibri"/>
              </a:rPr>
              <a:t>της</a:t>
            </a:r>
          </a:p>
          <a:p>
            <a:pPr marL="0" marR="0">
              <a:lnSpc>
                <a:spcPts val="1300"/>
              </a:lnSpc>
              <a:spcBef>
                <a:spcPts val="104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Calibri"/>
                <a:cs typeface="Calibri"/>
              </a:rPr>
              <a:t>δημόσιας</a:t>
            </a:r>
            <a:r>
              <a:rPr sz="1300" spc="-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Calibri"/>
                <a:cs typeface="Calibri"/>
              </a:rPr>
              <a:t>διοίκησης</a:t>
            </a:r>
            <a:r>
              <a:rPr sz="1300" spc="-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Calibri"/>
                <a:cs typeface="Calibri"/>
              </a:rPr>
              <a:t>και</a:t>
            </a:r>
          </a:p>
          <a:p>
            <a:pPr marL="84246" marR="0">
              <a:lnSpc>
                <a:spcPts val="1300"/>
              </a:lnSpc>
              <a:spcBef>
                <a:spcPts val="103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Calibri"/>
                <a:cs typeface="Calibri"/>
              </a:rPr>
              <a:t>των</a:t>
            </a:r>
            <a:r>
              <a:rPr sz="1300" spc="-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Calibri"/>
                <a:cs typeface="Calibri"/>
              </a:rPr>
              <a:t>αρμοδίων</a:t>
            </a:r>
            <a:r>
              <a:rPr sz="1300" spc="-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Calibri"/>
                <a:cs typeface="Calibri"/>
              </a:rPr>
              <a:t>αρχών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722771" y="4316976"/>
            <a:ext cx="1968517" cy="559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85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Calibri"/>
                <a:cs typeface="Calibri"/>
              </a:rPr>
              <a:t>Στρατηγικές</a:t>
            </a:r>
            <a:r>
              <a:rPr sz="1300" spc="-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Calibri"/>
                <a:cs typeface="Calibri"/>
              </a:rPr>
              <a:t>που</a:t>
            </a:r>
            <a:r>
              <a:rPr sz="1300" spc="-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Calibri"/>
                <a:cs typeface="Calibri"/>
              </a:rPr>
              <a:t>παρέχουν</a:t>
            </a:r>
          </a:p>
          <a:p>
            <a:pPr marL="0" marR="0">
              <a:lnSpc>
                <a:spcPts val="1300"/>
              </a:lnSpc>
              <a:spcBef>
                <a:spcPts val="104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Calibri"/>
                <a:cs typeface="Calibri"/>
              </a:rPr>
              <a:t>κίνητρα</a:t>
            </a:r>
            <a:r>
              <a:rPr sz="1300" spc="-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Calibri"/>
                <a:cs typeface="Calibri"/>
              </a:rPr>
              <a:t>για</a:t>
            </a:r>
            <a:r>
              <a:rPr sz="1300" spc="-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Calibri"/>
                <a:cs typeface="Calibri"/>
              </a:rPr>
              <a:t>την</a:t>
            </a:r>
            <a:r>
              <a:rPr sz="1300" spc="-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Calibri"/>
                <a:cs typeface="Calibri"/>
              </a:rPr>
              <a:t>υλοποίηση</a:t>
            </a:r>
          </a:p>
          <a:p>
            <a:pPr marL="243163" marR="0">
              <a:lnSpc>
                <a:spcPts val="1300"/>
              </a:lnSpc>
              <a:spcBef>
                <a:spcPts val="103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Calibri"/>
                <a:cs typeface="Calibri"/>
              </a:rPr>
              <a:t>νέων</a:t>
            </a:r>
            <a:r>
              <a:rPr sz="1300" spc="-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Calibri"/>
                <a:cs typeface="Calibri"/>
              </a:rPr>
              <a:t>εγχειρημάτων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15883" y="4406130"/>
            <a:ext cx="1995494" cy="5598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098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Calibri"/>
                <a:cs typeface="Calibri"/>
              </a:rPr>
              <a:t>φορολογικού</a:t>
            </a:r>
            <a:r>
              <a:rPr sz="1300" spc="-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Calibri"/>
                <a:cs typeface="Calibri"/>
              </a:rPr>
              <a:t>συστήματος,</a:t>
            </a:r>
          </a:p>
          <a:p>
            <a:pPr marL="0" marR="0">
              <a:lnSpc>
                <a:spcPts val="1300"/>
              </a:lnSpc>
              <a:spcBef>
                <a:spcPts val="104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Calibri"/>
                <a:cs typeface="Calibri"/>
              </a:rPr>
              <a:t>και</a:t>
            </a:r>
            <a:r>
              <a:rPr sz="1300" spc="-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Calibri"/>
                <a:cs typeface="Calibri"/>
              </a:rPr>
              <a:t>βελτίωση</a:t>
            </a:r>
            <a:r>
              <a:rPr sz="1300" spc="-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Calibri"/>
                <a:cs typeface="Calibri"/>
              </a:rPr>
              <a:t>του</a:t>
            </a:r>
            <a:r>
              <a:rPr sz="1300" spc="-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Calibri"/>
                <a:cs typeface="Calibri"/>
              </a:rPr>
              <a:t>θεσμικού</a:t>
            </a:r>
          </a:p>
          <a:p>
            <a:pPr marL="41160" marR="0">
              <a:lnSpc>
                <a:spcPts val="1300"/>
              </a:lnSpc>
              <a:spcBef>
                <a:spcPts val="104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Calibri"/>
                <a:cs typeface="Calibri"/>
              </a:rPr>
              <a:t>και</a:t>
            </a:r>
            <a:r>
              <a:rPr sz="1300" spc="-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Calibri"/>
                <a:cs typeface="Calibri"/>
              </a:rPr>
              <a:t>ρυθμιστικού</a:t>
            </a:r>
            <a:r>
              <a:rPr sz="1300" spc="-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Calibri"/>
                <a:cs typeface="Calibri"/>
              </a:rPr>
              <a:t>πλαισίου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912871" y="5685070"/>
            <a:ext cx="1586706" cy="559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30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Calibri"/>
                <a:cs typeface="Calibri"/>
              </a:rPr>
              <a:t>Διάθεση</a:t>
            </a:r>
            <a:r>
              <a:rPr sz="1300" spc="-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Calibri"/>
                <a:cs typeface="Calibri"/>
              </a:rPr>
              <a:t>σύγχρονων</a:t>
            </a:r>
          </a:p>
          <a:p>
            <a:pPr marL="0" marR="0">
              <a:lnSpc>
                <a:spcPts val="1300"/>
              </a:lnSpc>
              <a:spcBef>
                <a:spcPts val="104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Calibri"/>
                <a:cs typeface="Calibri"/>
              </a:rPr>
              <a:t>χρηματοοικονομικών</a:t>
            </a:r>
          </a:p>
          <a:p>
            <a:pPr marL="358806" marR="0">
              <a:lnSpc>
                <a:spcPts val="1300"/>
              </a:lnSpc>
              <a:spcBef>
                <a:spcPts val="103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Calibri"/>
                <a:cs typeface="Calibri"/>
              </a:rPr>
              <a:t>εργαλείων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476350" y="5774224"/>
            <a:ext cx="1860645" cy="3815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502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Calibri"/>
                <a:cs typeface="Calibri"/>
              </a:rPr>
              <a:t>Σύνδεση</a:t>
            </a:r>
            <a:r>
              <a:rPr sz="1300" spc="-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Calibri"/>
                <a:cs typeface="Calibri"/>
              </a:rPr>
              <a:t>πανεπιστημίων</a:t>
            </a:r>
          </a:p>
          <a:p>
            <a:pPr marL="0" marR="0">
              <a:lnSpc>
                <a:spcPts val="1300"/>
              </a:lnSpc>
              <a:spcBef>
                <a:spcPts val="104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Calibri"/>
                <a:cs typeface="Calibri"/>
              </a:rPr>
              <a:t>και</a:t>
            </a:r>
            <a:r>
              <a:rPr sz="1300" spc="-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Calibri"/>
                <a:cs typeface="Calibri"/>
              </a:rPr>
              <a:t>ερευνητικών</a:t>
            </a:r>
            <a:r>
              <a:rPr sz="1300" spc="-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Calibri"/>
                <a:cs typeface="Calibri"/>
              </a:rPr>
              <a:t>κέντρων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605253" y="5774224"/>
            <a:ext cx="1901691" cy="3815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Calibri"/>
                <a:cs typeface="Calibri"/>
              </a:rPr>
              <a:t>Εξειδικευμένο</a:t>
            </a:r>
            <a:r>
              <a:rPr sz="1300" spc="-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Calibri"/>
                <a:cs typeface="Calibri"/>
              </a:rPr>
              <a:t>ανθρώπινο</a:t>
            </a:r>
          </a:p>
          <a:p>
            <a:pPr marL="550921" marR="0">
              <a:lnSpc>
                <a:spcPts val="1300"/>
              </a:lnSpc>
              <a:spcBef>
                <a:spcPts val="104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Calibri"/>
                <a:cs typeface="Calibri"/>
              </a:rPr>
              <a:t>δυναμικό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87178" y="1202273"/>
            <a:ext cx="4918057" cy="844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i="1" dirty="0">
                <a:solidFill>
                  <a:srgbClr val="404040"/>
                </a:solidFill>
                <a:latin typeface="Calibri"/>
                <a:cs typeface="Calibri"/>
              </a:rPr>
              <a:t>Ευχαριστώ για την προσοχή σας</a:t>
            </a:r>
          </a:p>
          <a:p>
            <a:pPr marL="1371413" marR="0">
              <a:lnSpc>
                <a:spcPts val="2000"/>
              </a:lnSpc>
              <a:spcBef>
                <a:spcPts val="1550"/>
              </a:spcBef>
              <a:spcAft>
                <a:spcPts val="0"/>
              </a:spcAft>
            </a:pPr>
            <a:r>
              <a:rPr sz="2000" u="sng" dirty="0">
                <a:solidFill>
                  <a:srgbClr val="404040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Για</a:t>
            </a:r>
            <a:r>
              <a:rPr sz="2000" u="sng" spc="-47" dirty="0">
                <a:solidFill>
                  <a:srgbClr val="404040"/>
                </a:solid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2000" u="sng" dirty="0">
                <a:solidFill>
                  <a:srgbClr val="404040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την</a:t>
            </a:r>
            <a:r>
              <a:rPr sz="2000" u="sng" spc="-49" dirty="0">
                <a:solidFill>
                  <a:srgbClr val="404040"/>
                </a:solid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2000" u="sng" dirty="0">
                <a:solidFill>
                  <a:srgbClr val="404040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επικοινωνία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01417" y="2206854"/>
            <a:ext cx="2296889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sz="2000" u="sng" dirty="0">
                <a:solidFill>
                  <a:srgbClr val="F7B615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atsakanikas@iobe.gr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26792" y="3220822"/>
            <a:ext cx="2871864" cy="744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Πληροφορίες</a:t>
            </a:r>
            <a:r>
              <a:rPr sz="2000" spc="-4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για</a:t>
            </a:r>
            <a:r>
              <a:rPr sz="2000" spc="-4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το</a:t>
            </a:r>
            <a:r>
              <a:rPr sz="2000" spc="-7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GEM:</a:t>
            </a:r>
          </a:p>
          <a:p>
            <a:pPr marL="82257" marR="0">
              <a:lnSpc>
                <a:spcPts val="2000"/>
              </a:lnSpc>
              <a:spcBef>
                <a:spcPts val="1560"/>
              </a:spcBef>
              <a:spcAft>
                <a:spcPts val="0"/>
              </a:spcAft>
            </a:pPr>
            <a:r>
              <a:rPr sz="2000" u="sng" dirty="0">
                <a:solidFill>
                  <a:srgbClr val="F7B615"/>
                </a:solid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www.gemconsortium.or</a:t>
            </a:r>
            <a:r>
              <a:rPr sz="2000" dirty="0">
                <a:solidFill>
                  <a:srgbClr val="F7B615"/>
                </a:solid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45790" y="4125062"/>
            <a:ext cx="7425073" cy="744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Η</a:t>
            </a:r>
            <a:r>
              <a:rPr sz="2000" spc="-4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έκθεση</a:t>
            </a:r>
            <a:r>
              <a:rPr sz="2000" spc="-46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του</a:t>
            </a:r>
            <a:r>
              <a:rPr sz="2000" spc="-4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ΙΟΒΕ</a:t>
            </a:r>
            <a:r>
              <a:rPr sz="2000" spc="-46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για</a:t>
            </a:r>
            <a:r>
              <a:rPr sz="2000" spc="-4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την</a:t>
            </a:r>
            <a:r>
              <a:rPr sz="2000" spc="-4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επιχειρηματικότητα</a:t>
            </a:r>
            <a:r>
              <a:rPr sz="2000" spc="-4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είναι</a:t>
            </a:r>
            <a:r>
              <a:rPr sz="2000" spc="-4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προσβάσιμη</a:t>
            </a:r>
            <a:r>
              <a:rPr sz="2000" spc="-46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στο:</a:t>
            </a:r>
          </a:p>
          <a:p>
            <a:pPr marL="3012534" marR="0">
              <a:lnSpc>
                <a:spcPts val="2000"/>
              </a:lnSpc>
              <a:spcBef>
                <a:spcPts val="1560"/>
              </a:spcBef>
              <a:spcAft>
                <a:spcPts val="0"/>
              </a:spcAft>
            </a:pPr>
            <a:r>
              <a:rPr sz="2000" u="sng" dirty="0">
                <a:solidFill>
                  <a:srgbClr val="F7B615"/>
                </a:solidFill>
                <a:latin typeface="Calibri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www.iobe.g</a:t>
            </a:r>
            <a:r>
              <a:rPr sz="2000" dirty="0">
                <a:solidFill>
                  <a:srgbClr val="F7B615"/>
                </a:solidFill>
                <a:latin typeface="Calibri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9825" y="1323291"/>
            <a:ext cx="8692948" cy="8846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sz="3300" spc="-50" dirty="0">
                <a:solidFill>
                  <a:srgbClr val="FFFFFF"/>
                </a:solidFill>
                <a:latin typeface="Calibri"/>
                <a:cs typeface="Calibri"/>
              </a:rPr>
              <a:t>Οι</a:t>
            </a:r>
            <a:r>
              <a:rPr sz="3300" spc="-12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spc="-50" dirty="0">
                <a:solidFill>
                  <a:srgbClr val="FFFFFF"/>
                </a:solidFill>
                <a:latin typeface="Calibri"/>
                <a:cs typeface="Calibri"/>
              </a:rPr>
              <a:t>βασικοί</a:t>
            </a:r>
            <a:r>
              <a:rPr sz="3300" spc="-12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spc="-51" dirty="0">
                <a:solidFill>
                  <a:srgbClr val="FFFFFF"/>
                </a:solidFill>
                <a:latin typeface="Calibri"/>
                <a:cs typeface="Calibri"/>
              </a:rPr>
              <a:t>δείκτες</a:t>
            </a:r>
            <a:r>
              <a:rPr sz="3300" spc="-12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spc="-50" dirty="0">
                <a:solidFill>
                  <a:srgbClr val="FFFFFF"/>
                </a:solidFill>
                <a:latin typeface="Calibri"/>
                <a:cs typeface="Calibri"/>
              </a:rPr>
              <a:t>για</a:t>
            </a:r>
            <a:r>
              <a:rPr sz="3300" spc="-12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spc="-50" dirty="0">
                <a:solidFill>
                  <a:srgbClr val="FFFFFF"/>
                </a:solidFill>
                <a:latin typeface="Calibri"/>
                <a:cs typeface="Calibri"/>
              </a:rPr>
              <a:t>την</a:t>
            </a:r>
            <a:r>
              <a:rPr sz="3300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spc="-50" dirty="0">
                <a:solidFill>
                  <a:srgbClr val="FFFFFF"/>
                </a:solidFill>
                <a:latin typeface="Calibri"/>
                <a:cs typeface="Calibri"/>
              </a:rPr>
              <a:t>Επιχειρηματικότητα</a:t>
            </a:r>
            <a:r>
              <a:rPr sz="3300" spc="-12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spc="-50" dirty="0">
                <a:solidFill>
                  <a:srgbClr val="FFFFFF"/>
                </a:solidFill>
                <a:latin typeface="Calibri"/>
                <a:cs typeface="Calibri"/>
              </a:rPr>
              <a:t>στην</a:t>
            </a:r>
          </a:p>
          <a:p>
            <a:pPr marL="0" marR="0">
              <a:lnSpc>
                <a:spcPts val="3300"/>
              </a:lnSpc>
              <a:spcBef>
                <a:spcPts val="65"/>
              </a:spcBef>
              <a:spcAft>
                <a:spcPts val="0"/>
              </a:spcAft>
            </a:pPr>
            <a:r>
              <a:rPr sz="3300" spc="-51" dirty="0">
                <a:solidFill>
                  <a:srgbClr val="FFFFFF"/>
                </a:solidFill>
                <a:latin typeface="Calibri"/>
                <a:cs typeface="Calibri"/>
              </a:rPr>
              <a:t>Ελλάδα</a:t>
            </a:r>
            <a:r>
              <a:rPr sz="3300" spc="-12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spc="-50" dirty="0">
                <a:solidFill>
                  <a:srgbClr val="FFFFFF"/>
                </a:solidFill>
                <a:latin typeface="Calibri"/>
                <a:cs typeface="Calibri"/>
              </a:rPr>
              <a:t>το</a:t>
            </a:r>
            <a:r>
              <a:rPr sz="3300" spc="-12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spc="-46" dirty="0">
                <a:solidFill>
                  <a:srgbClr val="FFFFFF"/>
                </a:solidFill>
                <a:latin typeface="Calibri"/>
                <a:cs typeface="Calibri"/>
              </a:rPr>
              <a:t>2021…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89112" y="2873892"/>
            <a:ext cx="6042252" cy="596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i="1" spc="199" dirty="0">
                <a:solidFill>
                  <a:srgbClr val="000000"/>
                </a:solidFill>
                <a:latin typeface="Calibri"/>
                <a:cs typeface="Calibri"/>
              </a:rPr>
              <a:t>Χαρακτηριστικά</a:t>
            </a:r>
            <a:r>
              <a:rPr sz="2000" b="1" i="1" spc="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i="1" spc="199" dirty="0">
                <a:solidFill>
                  <a:srgbClr val="000000"/>
                </a:solidFill>
                <a:latin typeface="Calibri"/>
                <a:cs typeface="Calibri"/>
              </a:rPr>
              <a:t>των</a:t>
            </a:r>
            <a:r>
              <a:rPr sz="2000" b="1" i="1" spc="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i="1" spc="199" dirty="0">
                <a:solidFill>
                  <a:srgbClr val="000000"/>
                </a:solidFill>
                <a:latin typeface="Calibri"/>
                <a:cs typeface="Calibri"/>
              </a:rPr>
              <a:t>Επιχειρηματιών</a:t>
            </a:r>
            <a:r>
              <a:rPr sz="2000" b="1" i="1" spc="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i="1" spc="199" dirty="0">
                <a:solidFill>
                  <a:srgbClr val="000000"/>
                </a:solidFill>
                <a:latin typeface="Calibri"/>
                <a:cs typeface="Calibri"/>
              </a:rPr>
              <a:t>Αρχικών</a:t>
            </a:r>
          </a:p>
          <a:p>
            <a:pPr marL="486085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sz="2000" b="1" i="1" spc="199" dirty="0">
                <a:solidFill>
                  <a:srgbClr val="000000"/>
                </a:solidFill>
                <a:latin typeface="Calibri"/>
                <a:cs typeface="Calibri"/>
              </a:rPr>
              <a:t>Σταδίων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94728" y="425028"/>
            <a:ext cx="7766451" cy="7564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sz="28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Το </a:t>
            </a:r>
            <a:r>
              <a:rPr sz="2800" spc="-51" dirty="0">
                <a:solidFill>
                  <a:srgbClr val="355D7E"/>
                </a:solidFill>
                <a:latin typeface="TFRJAG+Calibri-Light"/>
                <a:cs typeface="TFRJAG+Calibri-Light"/>
              </a:rPr>
              <a:t>5,5%</a:t>
            </a:r>
            <a:r>
              <a:rPr sz="2800" spc="-47" dirty="0">
                <a:solidFill>
                  <a:srgbClr val="355D7E"/>
                </a:solidFill>
                <a:latin typeface="TFRJAG+Calibri-Light"/>
                <a:cs typeface="TFRJAG+Calibri-Light"/>
              </a:rPr>
              <a:t> </a:t>
            </a:r>
            <a:r>
              <a:rPr sz="28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του </a:t>
            </a:r>
            <a:r>
              <a:rPr sz="2800" spc="-51" dirty="0">
                <a:solidFill>
                  <a:srgbClr val="355D7E"/>
                </a:solidFill>
                <a:latin typeface="TFRJAG+Calibri-Light"/>
                <a:cs typeface="TFRJAG+Calibri-Light"/>
              </a:rPr>
              <a:t>πληθυσμού</a:t>
            </a:r>
            <a:r>
              <a:rPr sz="28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 </a:t>
            </a:r>
            <a:r>
              <a:rPr sz="2800" spc="-51" dirty="0">
                <a:solidFill>
                  <a:srgbClr val="355D7E"/>
                </a:solidFill>
                <a:latin typeface="TFRJAG+Calibri-Light"/>
                <a:cs typeface="TFRJAG+Calibri-Light"/>
              </a:rPr>
              <a:t>18-64</a:t>
            </a:r>
            <a:r>
              <a:rPr sz="28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 ετών βρισκόταν το </a:t>
            </a:r>
            <a:r>
              <a:rPr sz="2800" spc="-51" dirty="0">
                <a:solidFill>
                  <a:srgbClr val="355D7E"/>
                </a:solidFill>
                <a:latin typeface="TFRJAG+Calibri-Light"/>
                <a:cs typeface="TFRJAG+Calibri-Light"/>
              </a:rPr>
              <a:t>2021</a:t>
            </a:r>
          </a:p>
          <a:p>
            <a:pPr marL="0" marR="0">
              <a:lnSpc>
                <a:spcPts val="2800"/>
              </a:lnSpc>
              <a:spcBef>
                <a:spcPts val="56"/>
              </a:spcBef>
              <a:spcAft>
                <a:spcPts val="0"/>
              </a:spcAft>
            </a:pPr>
            <a:r>
              <a:rPr sz="2800" spc="-51" dirty="0">
                <a:solidFill>
                  <a:srgbClr val="355D7E"/>
                </a:solidFill>
                <a:latin typeface="TFRJAG+Calibri-Light"/>
                <a:cs typeface="TFRJAG+Calibri-Light"/>
              </a:rPr>
              <a:t>στα</a:t>
            </a:r>
            <a:r>
              <a:rPr sz="2800" spc="-49" dirty="0">
                <a:solidFill>
                  <a:srgbClr val="355D7E"/>
                </a:solidFill>
                <a:latin typeface="TFRJAG+Calibri-Light"/>
                <a:cs typeface="TFRJAG+Calibri-Light"/>
              </a:rPr>
              <a:t> </a:t>
            </a:r>
            <a:r>
              <a:rPr sz="28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αρχικά στάδια επιχειρηματικότητας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0234" y="1454909"/>
            <a:ext cx="393873" cy="2348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25%</a:t>
            </a:r>
          </a:p>
          <a:p>
            <a:pPr marL="0" marR="0">
              <a:lnSpc>
                <a:spcPts val="1100"/>
              </a:lnSpc>
              <a:spcBef>
                <a:spcPts val="3173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20%</a:t>
            </a:r>
          </a:p>
          <a:p>
            <a:pPr marL="0" marR="0">
              <a:lnSpc>
                <a:spcPts val="1100"/>
              </a:lnSpc>
              <a:spcBef>
                <a:spcPts val="3123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15%</a:t>
            </a:r>
          </a:p>
          <a:p>
            <a:pPr marL="0" marR="0">
              <a:lnSpc>
                <a:spcPts val="1100"/>
              </a:lnSpc>
              <a:spcBef>
                <a:spcPts val="3173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10%</a:t>
            </a:r>
          </a:p>
          <a:p>
            <a:pPr marL="69056" marR="0">
              <a:lnSpc>
                <a:spcPts val="1100"/>
              </a:lnSpc>
              <a:spcBef>
                <a:spcPts val="3173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5%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751672" y="1722073"/>
            <a:ext cx="1788655" cy="541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359</a:t>
            </a:r>
            <a:r>
              <a:rPr sz="1800" spc="-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χιλ.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άτομα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(562</a:t>
            </a:r>
            <a:r>
              <a:rPr sz="1800" spc="-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χιλ.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το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2020)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74338" y="1883329"/>
            <a:ext cx="49994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19.6%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011834" y="1904191"/>
            <a:ext cx="1110285" cy="373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Χώρες</a:t>
            </a:r>
            <a:r>
              <a:rPr sz="1200" b="1" spc="-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υψηλού</a:t>
            </a:r>
          </a:p>
          <a:p>
            <a:pPr marL="69887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εισοδήματος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96783" y="2372509"/>
            <a:ext cx="821977" cy="277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15.1%</a:t>
            </a:r>
          </a:p>
          <a:p>
            <a:pPr marL="322445" marR="0">
              <a:lnSpc>
                <a:spcPts val="786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14.2%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641673" y="2649282"/>
            <a:ext cx="1466868" cy="2027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spc="-27" dirty="0">
                <a:solidFill>
                  <a:srgbClr val="404040"/>
                </a:solidFill>
                <a:latin typeface="Calibri"/>
                <a:cs typeface="Calibri"/>
              </a:rPr>
              <a:t>12.6%12.6%12.5%</a:t>
            </a:r>
          </a:p>
          <a:p>
            <a:pPr marL="967335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12.4%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931454" y="2794837"/>
            <a:ext cx="49994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11.2%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287236" y="2951017"/>
            <a:ext cx="1073734" cy="1908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9.8%</a:t>
            </a:r>
            <a:r>
              <a:rPr sz="1100" spc="8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9.8%</a:t>
            </a:r>
            <a:r>
              <a:rPr sz="1100" spc="8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9.7%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254572" y="3041104"/>
            <a:ext cx="42913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9.0%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577017" y="3106227"/>
            <a:ext cx="751289" cy="1832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8.4%</a:t>
            </a:r>
            <a:r>
              <a:rPr sz="1100" spc="8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8.3%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221907" y="3158325"/>
            <a:ext cx="42913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7.9%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544353" y="3178947"/>
            <a:ext cx="42913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7.7%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866797" y="3227789"/>
            <a:ext cx="42913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7.3%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189243" y="3264692"/>
            <a:ext cx="42913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6.9%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511687" y="3291827"/>
            <a:ext cx="42913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6.7%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834133" y="3321132"/>
            <a:ext cx="42913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6.4%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156578" y="3414475"/>
            <a:ext cx="751289" cy="178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5.5%</a:t>
            </a:r>
            <a:r>
              <a:rPr sz="1100" spc="8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5.5%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7801469" y="3490451"/>
            <a:ext cx="42913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4.8%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8123913" y="3679307"/>
            <a:ext cx="42913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3.1%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8446358" y="3797614"/>
            <a:ext cx="42913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2.0%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89290" y="4168360"/>
            <a:ext cx="323068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0%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06118" y="5380438"/>
            <a:ext cx="6324173" cy="431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Πηγή: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GEM,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Επεξεργασία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στοιχείων: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ΙΟΒΕ</a:t>
            </a:r>
          </a:p>
          <a:p>
            <a:pPr marL="0" marR="0">
              <a:lnSpc>
                <a:spcPts val="1000"/>
              </a:lnSpc>
              <a:spcBef>
                <a:spcPts val="1097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Ομάδα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Α: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Χώρες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υψηλού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εισοδήματος,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Ομάδα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Β: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Χώρες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μεσαίου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εισοδήματος,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Ομάδα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Γ: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Χώρες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χαμηλού</a:t>
            </a:r>
            <a:r>
              <a:rPr sz="10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εισοδήματος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06119" y="6011174"/>
            <a:ext cx="8349181" cy="485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Από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τις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χαμηλότερες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επιδόσεις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τα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τελευταία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χρόνια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και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αισθητά</a:t>
            </a:r>
            <a:r>
              <a:rPr sz="1600" spc="8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u="sng" dirty="0">
                <a:solidFill>
                  <a:srgbClr val="000000"/>
                </a:solidFill>
                <a:latin typeface="Calibri"/>
                <a:cs typeface="Calibri"/>
              </a:rPr>
              <a:t>χαμηλότερη</a:t>
            </a:r>
            <a:r>
              <a:rPr sz="1600" u="sng" spc="-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από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τον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μ.ο.</a:t>
            </a:r>
            <a:r>
              <a:rPr sz="16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«χωρών</a:t>
            </a:r>
          </a:p>
          <a:p>
            <a:pPr marL="0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υψηλού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εισοδήματος»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1703" y="635753"/>
            <a:ext cx="6262999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sz="28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Χαμηλότερα από τον μακροχρόνιο </a:t>
            </a:r>
            <a:r>
              <a:rPr sz="2800" spc="-51" dirty="0">
                <a:solidFill>
                  <a:srgbClr val="355D7E"/>
                </a:solidFill>
                <a:latin typeface="TFRJAG+Calibri-Light"/>
                <a:cs typeface="TFRJAG+Calibri-Light"/>
              </a:rPr>
              <a:t>μέσο</a:t>
            </a:r>
            <a:r>
              <a:rPr sz="28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 όρο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8268" y="1458609"/>
            <a:ext cx="393873" cy="29712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11%</a:t>
            </a:r>
          </a:p>
          <a:p>
            <a:pPr marL="0" marR="0">
              <a:lnSpc>
                <a:spcPts val="1100"/>
              </a:lnSpc>
              <a:spcBef>
                <a:spcPts val="1649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10%</a:t>
            </a:r>
          </a:p>
          <a:p>
            <a:pPr marL="69056" marR="0">
              <a:lnSpc>
                <a:spcPts val="1100"/>
              </a:lnSpc>
              <a:spcBef>
                <a:spcPts val="1699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9%</a:t>
            </a:r>
          </a:p>
          <a:p>
            <a:pPr marL="69056" marR="0">
              <a:lnSpc>
                <a:spcPts val="1100"/>
              </a:lnSpc>
              <a:spcBef>
                <a:spcPts val="1649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8%</a:t>
            </a:r>
          </a:p>
          <a:p>
            <a:pPr marL="69056" marR="0">
              <a:lnSpc>
                <a:spcPts val="1100"/>
              </a:lnSpc>
              <a:spcBef>
                <a:spcPts val="1699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7%</a:t>
            </a:r>
          </a:p>
          <a:p>
            <a:pPr marL="69056" marR="0">
              <a:lnSpc>
                <a:spcPts val="1100"/>
              </a:lnSpc>
              <a:spcBef>
                <a:spcPts val="1649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6%</a:t>
            </a:r>
          </a:p>
          <a:p>
            <a:pPr marL="69056" marR="0">
              <a:lnSpc>
                <a:spcPts val="1100"/>
              </a:lnSpc>
              <a:spcBef>
                <a:spcPts val="1699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5%</a:t>
            </a:r>
          </a:p>
          <a:p>
            <a:pPr marL="69056" marR="0">
              <a:lnSpc>
                <a:spcPts val="1100"/>
              </a:lnSpc>
              <a:spcBef>
                <a:spcPts val="1649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4%</a:t>
            </a:r>
          </a:p>
          <a:p>
            <a:pPr marL="69056" marR="0">
              <a:lnSpc>
                <a:spcPts val="1100"/>
              </a:lnSpc>
              <a:spcBef>
                <a:spcPts val="1699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3%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244095" y="1674223"/>
            <a:ext cx="741500" cy="557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9.9%</a:t>
            </a:r>
          </a:p>
          <a:p>
            <a:pPr marL="312656" marR="0">
              <a:lnSpc>
                <a:spcPts val="1100"/>
              </a:lnSpc>
              <a:spcBef>
                <a:spcPts val="1891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8.8%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995969" y="2123923"/>
            <a:ext cx="42913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8.6%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624339" y="2263595"/>
            <a:ext cx="487818" cy="1081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974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8.2%</a:t>
            </a:r>
          </a:p>
          <a:p>
            <a:pPr marL="0" marR="0">
              <a:lnSpc>
                <a:spcPts val="1100"/>
              </a:lnSpc>
              <a:spcBef>
                <a:spcPts val="6019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6.4%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18783" y="2368350"/>
            <a:ext cx="42913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7.9%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182064" y="2350891"/>
            <a:ext cx="42913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8.0%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120032" y="2385809"/>
            <a:ext cx="42913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7.9%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343955" y="2349158"/>
            <a:ext cx="1725958" cy="9220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Μόνο</a:t>
            </a:r>
            <a:r>
              <a:rPr sz="1200" b="1" spc="-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όμως</a:t>
            </a:r>
            <a:r>
              <a:rPr sz="1200" b="1" spc="-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το</a:t>
            </a:r>
            <a:r>
              <a:rPr sz="1200" b="1" spc="-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40%</a:t>
            </a:r>
            <a:r>
              <a:rPr sz="1200" b="1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των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επιχειρηματιών</a:t>
            </a:r>
            <a:r>
              <a:rPr sz="1200" spc="-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αρχικών</a:t>
            </a:r>
          </a:p>
          <a:p>
            <a:pPr marL="0" marR="0">
              <a:lnSpc>
                <a:spcPts val="1200"/>
              </a:lnSpc>
              <a:spcBef>
                <a:spcPts val="28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σταδίων</a:t>
            </a:r>
            <a:r>
              <a:rPr sz="1200" spc="-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είναι</a:t>
            </a:r>
            <a:r>
              <a:rPr sz="1200" spc="-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όντως</a:t>
            </a:r>
            <a:r>
              <a:rPr sz="1200" spc="-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νέοι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επιχειρηματίες</a:t>
            </a:r>
            <a:r>
              <a:rPr sz="1200" b="1" spc="-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(62%</a:t>
            </a:r>
            <a:r>
              <a:rPr sz="1200" b="1" spc="-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το</a:t>
            </a:r>
          </a:p>
          <a:p>
            <a:pPr marL="0" marR="0">
              <a:lnSpc>
                <a:spcPts val="1200"/>
              </a:lnSpc>
              <a:spcBef>
                <a:spcPts val="289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2020)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80815" y="2769908"/>
            <a:ext cx="42913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6.8%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432689" y="2769908"/>
            <a:ext cx="42913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6.8%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306127" y="2857203"/>
            <a:ext cx="42913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6.5%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494720" y="2857203"/>
            <a:ext cx="42913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6.5%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93471" y="3109698"/>
            <a:ext cx="42913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5.8%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931439" y="3136547"/>
            <a:ext cx="42913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5.7%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745345" y="3136547"/>
            <a:ext cx="42913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5.7%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807376" y="3206383"/>
            <a:ext cx="42913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5.5%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308625" y="3195964"/>
            <a:ext cx="42913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5.5%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869408" y="3276220"/>
            <a:ext cx="42913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5.3%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7343955" y="3263558"/>
            <a:ext cx="1311269" cy="373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i="1" dirty="0">
                <a:solidFill>
                  <a:srgbClr val="000000"/>
                </a:solidFill>
                <a:latin typeface="Calibri"/>
                <a:cs typeface="Calibri"/>
              </a:rPr>
              <a:t>Άρα περισσότεροι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sz="1200" b="1" i="1" dirty="0">
                <a:solidFill>
                  <a:srgbClr val="000000"/>
                </a:solidFill>
                <a:latin typeface="Calibri"/>
                <a:cs typeface="Calibri"/>
              </a:rPr>
              <a:t>επίδοξοι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058001" y="3450810"/>
            <a:ext cx="42913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4.8%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874234" y="4824826"/>
            <a:ext cx="2304022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Επιχειρηματικότητα</a:t>
            </a:r>
            <a:r>
              <a:rPr sz="110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αρχικών</a:t>
            </a:r>
            <a:r>
              <a:rPr sz="1100" spc="-27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σταδίων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399634" y="4824826"/>
            <a:ext cx="1126543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Διαχρονικός</a:t>
            </a:r>
            <a:r>
              <a:rPr sz="1100" spc="-27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95959"/>
                </a:solidFill>
                <a:latin typeface="Calibri"/>
                <a:cs typeface="Calibri"/>
              </a:rPr>
              <a:t>Μ.Ο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04116" y="5250426"/>
            <a:ext cx="252482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Πηγή:</a:t>
            </a:r>
            <a:r>
              <a:rPr sz="1100" spc="-2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GEM,</a:t>
            </a:r>
            <a:r>
              <a:rPr sz="11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Επεξεργασία</a:t>
            </a:r>
            <a:r>
              <a:rPr sz="11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στοιχείων:</a:t>
            </a:r>
            <a:r>
              <a:rPr sz="1100" spc="-2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ΙΟΒΕ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07952" y="5584487"/>
            <a:ext cx="8482809" cy="1010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sz="1650" dirty="0">
                <a:solidFill>
                  <a:srgbClr val="000000"/>
                </a:solidFill>
                <a:latin typeface="JUGJNP+ArialMT"/>
                <a:cs typeface="JUGJNP+ArialMT"/>
              </a:rPr>
              <a:t>•</a:t>
            </a:r>
            <a:r>
              <a:rPr sz="1650" spc="12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Το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2021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ενσωματώνονται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οι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επιπτώσεις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της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πανδημικής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κρίσης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στην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επιχειρηματικότητα</a:t>
            </a:r>
          </a:p>
          <a:p>
            <a:pPr marL="0" marR="0">
              <a:lnSpc>
                <a:spcPts val="1843"/>
              </a:lnSpc>
              <a:spcBef>
                <a:spcPts val="76"/>
              </a:spcBef>
              <a:spcAft>
                <a:spcPts val="0"/>
              </a:spcAft>
            </a:pPr>
            <a:r>
              <a:rPr sz="1650" dirty="0">
                <a:solidFill>
                  <a:srgbClr val="000000"/>
                </a:solidFill>
                <a:latin typeface="JUGJNP+ArialMT"/>
                <a:cs typeface="JUGJNP+ArialMT"/>
              </a:rPr>
              <a:t>•</a:t>
            </a:r>
            <a:r>
              <a:rPr sz="1650" spc="12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Όμως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σε</a:t>
            </a:r>
            <a:r>
              <a:rPr sz="1600" spc="-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όλες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τις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χώρες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οι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δείκτες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επιχειρηματικότητας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περιορίστηκαν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την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τριετία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2019-2021,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αν</a:t>
            </a:r>
          </a:p>
          <a:p>
            <a:pPr marL="285750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και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το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γεγονός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συνδέεται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και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με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την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ύπαρξη</a:t>
            </a:r>
            <a:r>
              <a:rPr sz="1600" spc="3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πολιτικών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στήριξης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για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τις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επιχειρήσεις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εν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μέσω</a:t>
            </a:r>
          </a:p>
          <a:p>
            <a:pPr marL="285750" marR="0">
              <a:lnSpc>
                <a:spcPts val="1600"/>
              </a:lnSpc>
              <a:spcBef>
                <a:spcPts val="37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πανδημικής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κρίσης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1703" y="463922"/>
            <a:ext cx="7775424" cy="7564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sz="2800" spc="-51" dirty="0">
                <a:solidFill>
                  <a:srgbClr val="355D7E"/>
                </a:solidFill>
                <a:latin typeface="TFRJAG+Calibri-Light"/>
                <a:cs typeface="TFRJAG+Calibri-Light"/>
              </a:rPr>
              <a:t>Συνολικά</a:t>
            </a:r>
            <a:r>
              <a:rPr sz="2800" spc="-49" dirty="0">
                <a:solidFill>
                  <a:srgbClr val="355D7E"/>
                </a:solidFill>
                <a:latin typeface="TFRJAG+Calibri-Light"/>
                <a:cs typeface="TFRJAG+Calibri-Light"/>
              </a:rPr>
              <a:t> </a:t>
            </a:r>
            <a:r>
              <a:rPr sz="2800" spc="-51" dirty="0">
                <a:solidFill>
                  <a:srgbClr val="355D7E"/>
                </a:solidFill>
                <a:latin typeface="TFRJAG+Calibri-Light"/>
                <a:cs typeface="TFRJAG+Calibri-Light"/>
              </a:rPr>
              <a:t>ένα</a:t>
            </a:r>
            <a:r>
              <a:rPr sz="2800" spc="-49" dirty="0">
                <a:solidFill>
                  <a:srgbClr val="355D7E"/>
                </a:solidFill>
                <a:latin typeface="TFRJAG+Calibri-Light"/>
                <a:cs typeface="TFRJAG+Calibri-Light"/>
              </a:rPr>
              <a:t> </a:t>
            </a:r>
            <a:r>
              <a:rPr sz="2800" spc="-51" dirty="0">
                <a:solidFill>
                  <a:srgbClr val="355D7E"/>
                </a:solidFill>
                <a:latin typeface="TFRJAG+Calibri-Light"/>
                <a:cs typeface="TFRJAG+Calibri-Light"/>
              </a:rPr>
              <a:t>19,7%</a:t>
            </a:r>
            <a:r>
              <a:rPr sz="2800" spc="-47" dirty="0">
                <a:solidFill>
                  <a:srgbClr val="355D7E"/>
                </a:solidFill>
                <a:latin typeface="TFRJAG+Calibri-Light"/>
                <a:cs typeface="TFRJAG+Calibri-Light"/>
              </a:rPr>
              <a:t> </a:t>
            </a:r>
            <a:r>
              <a:rPr sz="28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του </a:t>
            </a:r>
            <a:r>
              <a:rPr sz="2800" spc="-51" dirty="0">
                <a:solidFill>
                  <a:srgbClr val="355D7E"/>
                </a:solidFill>
                <a:latin typeface="TFRJAG+Calibri-Light"/>
                <a:cs typeface="TFRJAG+Calibri-Light"/>
              </a:rPr>
              <a:t>πληθυσμού</a:t>
            </a:r>
            <a:r>
              <a:rPr sz="28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 </a:t>
            </a:r>
            <a:r>
              <a:rPr sz="2800" spc="-51" dirty="0">
                <a:solidFill>
                  <a:srgbClr val="355D7E"/>
                </a:solidFill>
                <a:latin typeface="TFRJAG+Calibri-Light"/>
                <a:cs typeface="TFRJAG+Calibri-Light"/>
              </a:rPr>
              <a:t>(1,23</a:t>
            </a:r>
            <a:r>
              <a:rPr sz="2800" spc="64" dirty="0">
                <a:solidFill>
                  <a:srgbClr val="355D7E"/>
                </a:solidFill>
                <a:latin typeface="TFRJAG+Calibri-Light"/>
                <a:cs typeface="TFRJAG+Calibri-Light"/>
              </a:rPr>
              <a:t> </a:t>
            </a:r>
            <a:r>
              <a:rPr sz="28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εκατ. άτομα)</a:t>
            </a:r>
          </a:p>
          <a:p>
            <a:pPr marL="0" marR="0">
              <a:lnSpc>
                <a:spcPts val="2800"/>
              </a:lnSpc>
              <a:spcBef>
                <a:spcPts val="55"/>
              </a:spcBef>
              <a:spcAft>
                <a:spcPts val="0"/>
              </a:spcAft>
            </a:pPr>
            <a:r>
              <a:rPr sz="28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ασχολείται</a:t>
            </a:r>
            <a:r>
              <a:rPr sz="2800" spc="-49" dirty="0">
                <a:solidFill>
                  <a:srgbClr val="355D7E"/>
                </a:solidFill>
                <a:latin typeface="TFRJAG+Calibri-Light"/>
                <a:cs typeface="TFRJAG+Calibri-Light"/>
              </a:rPr>
              <a:t> </a:t>
            </a:r>
            <a:r>
              <a:rPr sz="28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με την επιχειρηματικότητα…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757326" y="2136387"/>
            <a:ext cx="1804292" cy="7662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sz="1650" dirty="0">
                <a:solidFill>
                  <a:srgbClr val="000000"/>
                </a:solidFill>
                <a:latin typeface="JUGJNP+ArialMT"/>
                <a:cs typeface="JUGJNP+ArialMT"/>
              </a:rPr>
              <a:t>•</a:t>
            </a:r>
            <a:r>
              <a:rPr sz="1650" spc="35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Υψηλές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επιδόσεις</a:t>
            </a:r>
          </a:p>
          <a:p>
            <a:pPr marL="171450" marR="0">
              <a:lnSpc>
                <a:spcPts val="1600"/>
              </a:lnSpc>
              <a:spcBef>
                <a:spcPts val="369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στον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δείκτη</a:t>
            </a:r>
          </a:p>
          <a:p>
            <a:pPr marL="171450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καθιερωμένης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928776" y="2905207"/>
            <a:ext cx="1886743" cy="146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επιχειρηματικότητας</a:t>
            </a:r>
          </a:p>
          <a:p>
            <a:pPr marL="0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λόγω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ισχυρής</a:t>
            </a:r>
          </a:p>
          <a:p>
            <a:pPr marL="0" marR="0">
              <a:lnSpc>
                <a:spcPts val="1600"/>
              </a:lnSpc>
              <a:spcBef>
                <a:spcPts val="319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παρουσίας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της</a:t>
            </a:r>
          </a:p>
          <a:p>
            <a:pPr marL="0" marR="0">
              <a:lnSpc>
                <a:spcPts val="1600"/>
              </a:lnSpc>
              <a:spcBef>
                <a:spcPts val="37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αυτοαπασχόλησης</a:t>
            </a:r>
          </a:p>
          <a:p>
            <a:pPr marL="0" marR="0">
              <a:lnSpc>
                <a:spcPts val="1600"/>
              </a:lnSpc>
              <a:spcBef>
                <a:spcPts val="319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αλλά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και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μέτρων</a:t>
            </a:r>
          </a:p>
          <a:p>
            <a:pPr marL="0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ενίσχυσης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των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928776" y="4368247"/>
            <a:ext cx="1293812" cy="241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επιχειρήσεων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757326" y="4574787"/>
            <a:ext cx="2084616" cy="1253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sz="1650" dirty="0">
                <a:solidFill>
                  <a:srgbClr val="000000"/>
                </a:solidFill>
                <a:latin typeface="JUGJNP+ArialMT"/>
                <a:cs typeface="JUGJNP+ArialMT"/>
              </a:rPr>
              <a:t>•</a:t>
            </a:r>
            <a:r>
              <a:rPr sz="1650" spc="35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Όμως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διατήρηση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ως</a:t>
            </a:r>
          </a:p>
          <a:p>
            <a:pPr marL="171450" marR="0">
              <a:lnSpc>
                <a:spcPts val="1600"/>
              </a:lnSpc>
              <a:spcBef>
                <a:spcPts val="369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«ενεργές»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ακόμα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και</a:t>
            </a:r>
          </a:p>
          <a:p>
            <a:pPr marL="171450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υπό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μερική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παύσή</a:t>
            </a:r>
          </a:p>
          <a:p>
            <a:pPr marL="171450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εργασιών</a:t>
            </a:r>
            <a:r>
              <a:rPr sz="1600" spc="-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(lockdown)</a:t>
            </a:r>
          </a:p>
          <a:p>
            <a:pPr marL="171450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για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την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928776" y="5831287"/>
            <a:ext cx="1678916" cy="485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επιλεξιμότητα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στα</a:t>
            </a:r>
          </a:p>
          <a:p>
            <a:pPr marL="0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μέτρα</a:t>
            </a:r>
            <a:r>
              <a:rPr sz="1600" spc="-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στήριξης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82573" y="6408050"/>
            <a:ext cx="5882267" cy="350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0"/>
              </a:lnSpc>
              <a:spcBef>
                <a:spcPts val="5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Ομάδα</a:t>
            </a:r>
            <a:r>
              <a:rPr sz="105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Α:</a:t>
            </a:r>
            <a:r>
              <a:rPr sz="105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Χώρες</a:t>
            </a:r>
            <a:r>
              <a:rPr sz="105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υψηλού</a:t>
            </a:r>
            <a:r>
              <a:rPr sz="105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εισοδήματος,</a:t>
            </a:r>
            <a:r>
              <a:rPr sz="105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Ομάδα</a:t>
            </a:r>
            <a:r>
              <a:rPr sz="105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Β:</a:t>
            </a:r>
            <a:r>
              <a:rPr sz="105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μεσαίου</a:t>
            </a:r>
            <a:r>
              <a:rPr sz="105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εισοδήματος,</a:t>
            </a:r>
            <a:r>
              <a:rPr sz="105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Ομάδα</a:t>
            </a:r>
            <a:r>
              <a:rPr sz="105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Γ:</a:t>
            </a:r>
            <a:r>
              <a:rPr sz="105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χαμηλού</a:t>
            </a:r>
            <a:r>
              <a:rPr sz="105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εισοδήματος</a:t>
            </a:r>
          </a:p>
          <a:p>
            <a:pPr marL="5669" marR="0">
              <a:lnSpc>
                <a:spcPts val="1100"/>
              </a:lnSpc>
              <a:spcBef>
                <a:spcPts val="313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Πηγή:</a:t>
            </a:r>
            <a:r>
              <a:rPr sz="1100" spc="-2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GEM,</a:t>
            </a:r>
            <a:r>
              <a:rPr sz="11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Επεξεργασία</a:t>
            </a:r>
            <a:r>
              <a:rPr sz="11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στοιχείων:</a:t>
            </a:r>
            <a:r>
              <a:rPr sz="1100" spc="-2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ΙΟΒΕ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91553" y="454397"/>
            <a:ext cx="7881377" cy="7564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sz="28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Μόλις </a:t>
            </a:r>
            <a:r>
              <a:rPr sz="2800" spc="-51" dirty="0">
                <a:solidFill>
                  <a:srgbClr val="355D7E"/>
                </a:solidFill>
                <a:latin typeface="TFRJAG+Calibri-Light"/>
                <a:cs typeface="TFRJAG+Calibri-Light"/>
              </a:rPr>
              <a:t>1,6%</a:t>
            </a:r>
            <a:r>
              <a:rPr sz="2800" spc="-47" dirty="0">
                <a:solidFill>
                  <a:srgbClr val="355D7E"/>
                </a:solidFill>
                <a:latin typeface="TFRJAG+Calibri-Light"/>
                <a:cs typeface="TFRJAG+Calibri-Light"/>
              </a:rPr>
              <a:t> </a:t>
            </a:r>
            <a:r>
              <a:rPr sz="2800" spc="-51" dirty="0">
                <a:solidFill>
                  <a:srgbClr val="355D7E"/>
                </a:solidFill>
                <a:latin typeface="TFRJAG+Calibri-Light"/>
                <a:cs typeface="TFRJAG+Calibri-Light"/>
              </a:rPr>
              <a:t>διέκοψε</a:t>
            </a:r>
            <a:r>
              <a:rPr sz="28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 </a:t>
            </a:r>
            <a:r>
              <a:rPr sz="2800" dirty="0">
                <a:solidFill>
                  <a:srgbClr val="355D7E"/>
                </a:solidFill>
                <a:latin typeface="TFRJAG+Calibri-Light"/>
                <a:cs typeface="TFRJAG+Calibri-Light"/>
              </a:rPr>
              <a:t>/</a:t>
            </a:r>
            <a:r>
              <a:rPr sz="2800" spc="-100" dirty="0">
                <a:solidFill>
                  <a:srgbClr val="355D7E"/>
                </a:solidFill>
                <a:latin typeface="TFRJAG+Calibri-Light"/>
                <a:cs typeface="TFRJAG+Calibri-Light"/>
              </a:rPr>
              <a:t> </a:t>
            </a:r>
            <a:r>
              <a:rPr sz="28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ανέστειλε την επιχειρηματική του</a:t>
            </a:r>
          </a:p>
          <a:p>
            <a:pPr marL="0" marR="0">
              <a:lnSpc>
                <a:spcPts val="2800"/>
              </a:lnSpc>
              <a:spcBef>
                <a:spcPts val="55"/>
              </a:spcBef>
              <a:spcAft>
                <a:spcPts val="0"/>
              </a:spcAft>
            </a:pPr>
            <a:r>
              <a:rPr sz="2800" spc="-50" dirty="0">
                <a:solidFill>
                  <a:srgbClr val="355D7E"/>
                </a:solidFill>
                <a:latin typeface="TFRJAG+Calibri-Light"/>
                <a:cs typeface="TFRJAG+Calibri-Light"/>
              </a:rPr>
              <a:t>δραστηριότητα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8944" y="1603787"/>
            <a:ext cx="8538891" cy="856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sz="1850" dirty="0">
                <a:solidFill>
                  <a:srgbClr val="000000"/>
                </a:solidFill>
                <a:latin typeface="JUGJNP+ArialMT"/>
                <a:cs typeface="JUGJNP+ArialMT"/>
              </a:rPr>
              <a:t>•</a:t>
            </a:r>
            <a:r>
              <a:rPr sz="1850" spc="15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000000"/>
                </a:solidFill>
                <a:latin typeface="Calibri"/>
                <a:cs typeface="Calibri"/>
              </a:rPr>
              <a:t>Μόλις</a:t>
            </a:r>
            <a:r>
              <a:rPr sz="1800" u="sng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000000"/>
                </a:solidFill>
                <a:latin typeface="Calibri"/>
                <a:cs typeface="Calibri"/>
              </a:rPr>
              <a:t>ένα</a:t>
            </a:r>
            <a:r>
              <a:rPr sz="1800" u="sng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000000"/>
                </a:solidFill>
                <a:latin typeface="Calibri"/>
                <a:cs typeface="Calibri"/>
              </a:rPr>
              <a:t>1,6%</a:t>
            </a:r>
            <a:r>
              <a:rPr sz="1800" u="sng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000000"/>
                </a:solidFill>
                <a:latin typeface="Calibri"/>
                <a:cs typeface="Calibri"/>
              </a:rPr>
              <a:t>του</a:t>
            </a:r>
            <a:r>
              <a:rPr sz="1800" u="sng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000000"/>
                </a:solidFill>
                <a:latin typeface="Calibri"/>
                <a:cs typeface="Calibri"/>
              </a:rPr>
              <a:t>πληθυσμού</a:t>
            </a:r>
            <a:r>
              <a:rPr sz="1800" u="sng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000000"/>
                </a:solidFill>
                <a:latin typeface="Calibri"/>
                <a:cs typeface="Calibri"/>
              </a:rPr>
              <a:t>(από</a:t>
            </a:r>
            <a:r>
              <a:rPr sz="1800" u="sng" spc="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000000"/>
                </a:solidFill>
                <a:latin typeface="Calibri"/>
                <a:cs typeface="Calibri"/>
              </a:rPr>
              <a:t>2,2%</a:t>
            </a:r>
            <a:r>
              <a:rPr sz="1800" u="sng" spc="-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000000"/>
                </a:solidFill>
                <a:latin typeface="Calibri"/>
                <a:cs typeface="Calibri"/>
              </a:rPr>
              <a:t>το</a:t>
            </a:r>
            <a:r>
              <a:rPr sz="1800" u="sng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000000"/>
                </a:solidFill>
                <a:latin typeface="Calibri"/>
                <a:cs typeface="Calibri"/>
              </a:rPr>
              <a:t>2020)</a:t>
            </a:r>
            <a:r>
              <a:rPr sz="1800" u="sng" spc="-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000000"/>
                </a:solidFill>
                <a:latin typeface="Calibri"/>
                <a:cs typeface="Calibri"/>
              </a:rPr>
              <a:t>περίπου</a:t>
            </a:r>
            <a:r>
              <a:rPr sz="1800" u="sng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000000"/>
                </a:solidFill>
                <a:latin typeface="Calibri"/>
                <a:cs typeface="Calibri"/>
              </a:rPr>
              <a:t>100</a:t>
            </a:r>
            <a:r>
              <a:rPr sz="1800" u="sng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000000"/>
                </a:solidFill>
                <a:latin typeface="Calibri"/>
                <a:cs typeface="Calibri"/>
              </a:rPr>
              <a:t>χιλιάδες</a:t>
            </a:r>
            <a:r>
              <a:rPr sz="1800" u="sng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000000"/>
                </a:solidFill>
                <a:latin typeface="Calibri"/>
                <a:cs typeface="Calibri"/>
              </a:rPr>
              <a:t>άτομα</a:t>
            </a:r>
          </a:p>
          <a:p>
            <a:pPr marL="34290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sz="1800" u="sng" dirty="0">
                <a:solidFill>
                  <a:srgbClr val="000000"/>
                </a:solidFill>
                <a:latin typeface="Calibri"/>
                <a:cs typeface="Calibri"/>
              </a:rPr>
              <a:t>διέκοψε</a:t>
            </a:r>
            <a:r>
              <a:rPr sz="1800" u="sng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000000"/>
                </a:solidFill>
                <a:latin typeface="Calibri"/>
                <a:cs typeface="Calibri"/>
              </a:rPr>
              <a:t>ή</a:t>
            </a:r>
            <a:r>
              <a:rPr sz="1800" u="sng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000000"/>
                </a:solidFill>
                <a:latin typeface="Calibri"/>
                <a:cs typeface="Calibri"/>
              </a:rPr>
              <a:t>ανέστειλε</a:t>
            </a:r>
            <a:r>
              <a:rPr sz="1800" u="sng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000000"/>
                </a:solidFill>
                <a:latin typeface="Calibri"/>
                <a:cs typeface="Calibri"/>
              </a:rPr>
              <a:t>την</a:t>
            </a:r>
            <a:r>
              <a:rPr sz="1800" u="sng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000000"/>
                </a:solidFill>
                <a:latin typeface="Calibri"/>
                <a:cs typeface="Calibri"/>
              </a:rPr>
              <a:t>επιχειρηματική</a:t>
            </a:r>
            <a:r>
              <a:rPr sz="1800" u="sng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000000"/>
                </a:solidFill>
                <a:latin typeface="Calibri"/>
                <a:cs typeface="Calibri"/>
              </a:rPr>
              <a:t>του</a:t>
            </a:r>
            <a:r>
              <a:rPr sz="1800" u="sng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000000"/>
                </a:solidFill>
                <a:latin typeface="Calibri"/>
                <a:cs typeface="Calibri"/>
              </a:rPr>
              <a:t>δραστηριότητα</a:t>
            </a:r>
            <a:r>
              <a:rPr sz="1800" u="sng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000000"/>
                </a:solidFill>
                <a:latin typeface="Calibri"/>
                <a:cs typeface="Calibri"/>
              </a:rPr>
              <a:t>το</a:t>
            </a:r>
            <a:r>
              <a:rPr sz="1800" u="sng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000000"/>
                </a:solidFill>
                <a:latin typeface="Calibri"/>
                <a:cs typeface="Calibri"/>
              </a:rPr>
              <a:t>2021</a:t>
            </a:r>
            <a:r>
              <a:rPr sz="1800" u="sng" spc="1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0000"/>
                </a:solidFill>
                <a:latin typeface="Calibri"/>
                <a:cs typeface="Calibri"/>
              </a:rPr>
              <a:t>(3,5% στις χώρες</a:t>
            </a:r>
          </a:p>
          <a:p>
            <a:pPr marL="34290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sz="1800" i="1" dirty="0">
                <a:solidFill>
                  <a:srgbClr val="000000"/>
                </a:solidFill>
                <a:latin typeface="Calibri"/>
                <a:cs typeface="Calibri"/>
              </a:rPr>
              <a:t>υψηλού εισοδήματος)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56144" y="2696591"/>
            <a:ext cx="8190593" cy="815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Από</a:t>
            </a:r>
            <a:r>
              <a:rPr sz="1800" spc="40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τις</a:t>
            </a:r>
            <a:r>
              <a:rPr sz="1800" spc="4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καλύτερες</a:t>
            </a:r>
            <a:r>
              <a:rPr sz="1800" spc="36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επιδόσεις</a:t>
            </a:r>
            <a:r>
              <a:rPr sz="1800" spc="4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διαχρονικά,</a:t>
            </a:r>
            <a:r>
              <a:rPr sz="1800" spc="4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αλλά</a:t>
            </a:r>
            <a:r>
              <a:rPr sz="1800" spc="4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θα</a:t>
            </a:r>
            <a:r>
              <a:rPr sz="1800" spc="4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πρέπει</a:t>
            </a:r>
            <a:r>
              <a:rPr sz="1800" spc="4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να</a:t>
            </a:r>
            <a:r>
              <a:rPr sz="1800" spc="4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αποδοθεί</a:t>
            </a:r>
            <a:r>
              <a:rPr sz="1800" spc="4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και</a:t>
            </a:r>
            <a:r>
              <a:rPr sz="1800" spc="3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στην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αναγκαιότητα</a:t>
            </a:r>
            <a:r>
              <a:rPr sz="1800" spc="9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διατήρησης</a:t>
            </a:r>
            <a:r>
              <a:rPr sz="1800" spc="1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σε</a:t>
            </a:r>
            <a:r>
              <a:rPr sz="1800" spc="1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λειτουργία</a:t>
            </a:r>
            <a:r>
              <a:rPr sz="1800" spc="14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μιας</a:t>
            </a:r>
            <a:r>
              <a:rPr sz="1800" spc="1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επιχείρησης</a:t>
            </a:r>
            <a:r>
              <a:rPr sz="1800" spc="15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Calibri"/>
                <a:cs typeface="Calibri"/>
              </a:rPr>
              <a:t>εν</a:t>
            </a:r>
            <a:r>
              <a:rPr sz="1800" b="1" spc="17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Calibri"/>
                <a:cs typeface="Calibri"/>
              </a:rPr>
              <a:t>καιρώ</a:t>
            </a:r>
            <a:r>
              <a:rPr sz="1800" b="1" spc="10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Calibri"/>
                <a:cs typeface="Calibri"/>
              </a:rPr>
              <a:t>πανδημίας</a:t>
            </a:r>
            <a:r>
              <a:rPr sz="1800" b="1" spc="1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Calibri"/>
                <a:cs typeface="Calibri"/>
              </a:rPr>
              <a:t>για</a:t>
            </a:r>
          </a:p>
          <a:p>
            <a:pPr marL="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Calibri"/>
                <a:cs typeface="Calibri"/>
              </a:rPr>
              <a:t>να</a:t>
            </a:r>
            <a:r>
              <a:rPr sz="1800" b="1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Calibri"/>
                <a:cs typeface="Calibri"/>
              </a:rPr>
              <a:t>είναι</a:t>
            </a:r>
            <a:r>
              <a:rPr sz="1800" b="1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Calibri"/>
                <a:cs typeface="Calibri"/>
              </a:rPr>
              <a:t>επιλέξιμη</a:t>
            </a:r>
            <a:r>
              <a:rPr sz="1800" b="1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Calibri"/>
                <a:cs typeface="Calibri"/>
              </a:rPr>
              <a:t>για</a:t>
            </a:r>
            <a:r>
              <a:rPr sz="1800" b="1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Calibri"/>
                <a:cs typeface="Calibri"/>
              </a:rPr>
              <a:t>τις</a:t>
            </a:r>
            <a:r>
              <a:rPr sz="1800" b="1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Calibri"/>
                <a:cs typeface="Calibri"/>
              </a:rPr>
              <a:t>διάφορες</a:t>
            </a:r>
            <a:r>
              <a:rPr sz="1800" b="1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Calibri"/>
                <a:cs typeface="Calibri"/>
              </a:rPr>
              <a:t>μορφές</a:t>
            </a:r>
            <a:r>
              <a:rPr sz="1800" b="1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Calibri"/>
                <a:cs typeface="Calibri"/>
              </a:rPr>
              <a:t>στήριξης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56144" y="3748151"/>
            <a:ext cx="8190921" cy="815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Calibri"/>
                <a:cs typeface="Calibri"/>
              </a:rPr>
              <a:t>Ταυτόχρονα,</a:t>
            </a:r>
            <a:r>
              <a:rPr sz="1800" b="1" spc="1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Calibri"/>
                <a:cs typeface="Calibri"/>
              </a:rPr>
              <a:t>παρά</a:t>
            </a:r>
            <a:r>
              <a:rPr sz="1800" b="1" spc="16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Calibri"/>
                <a:cs typeface="Calibri"/>
              </a:rPr>
              <a:t>τη</a:t>
            </a:r>
            <a:r>
              <a:rPr sz="1800" b="1" spc="19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Calibri"/>
                <a:cs typeface="Calibri"/>
              </a:rPr>
              <a:t>μείωση</a:t>
            </a:r>
            <a:r>
              <a:rPr sz="1800" b="1" spc="1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στην</a:t>
            </a:r>
            <a:r>
              <a:rPr sz="1800" spc="17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επιχειρηματικότητα</a:t>
            </a:r>
            <a:r>
              <a:rPr sz="1800" spc="1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αρχικών</a:t>
            </a:r>
            <a:r>
              <a:rPr sz="1800" spc="18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σταδίων,</a:t>
            </a:r>
            <a:r>
              <a:rPr sz="1800" spc="1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το</a:t>
            </a:r>
            <a:r>
              <a:rPr sz="1800" spc="17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μικρό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ποσοστό</a:t>
            </a:r>
            <a:r>
              <a:rPr sz="1800" spc="50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διακοπής</a:t>
            </a:r>
            <a:r>
              <a:rPr sz="1800" spc="4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της</a:t>
            </a:r>
            <a:r>
              <a:rPr sz="1800" spc="47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επιχειρηματικής</a:t>
            </a:r>
            <a:r>
              <a:rPr sz="1800" spc="45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δραστηριότητας,</a:t>
            </a:r>
            <a:r>
              <a:rPr sz="1800" spc="45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Calibri"/>
                <a:cs typeface="Calibri"/>
              </a:rPr>
              <a:t>υποδηλώνει</a:t>
            </a:r>
            <a:r>
              <a:rPr sz="1800" b="1" spc="46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Calibri"/>
                <a:cs typeface="Calibri"/>
              </a:rPr>
              <a:t>τελικά</a:t>
            </a:r>
            <a:r>
              <a:rPr sz="1800" b="1" spc="4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Calibri"/>
                <a:cs typeface="Calibri"/>
              </a:rPr>
              <a:t>μια</a:t>
            </a:r>
          </a:p>
          <a:p>
            <a:pPr marL="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Calibri"/>
                <a:cs typeface="Calibri"/>
              </a:rPr>
              <a:t>καθαρή</a:t>
            </a:r>
            <a:r>
              <a:rPr sz="1800" b="1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Calibri"/>
                <a:cs typeface="Calibri"/>
              </a:rPr>
              <a:t>εισροή</a:t>
            </a:r>
            <a:r>
              <a:rPr sz="1800" b="1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Calibri"/>
                <a:cs typeface="Calibri"/>
              </a:rPr>
              <a:t>νέας</a:t>
            </a:r>
            <a:r>
              <a:rPr sz="1800" b="1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Calibri"/>
                <a:cs typeface="Calibri"/>
              </a:rPr>
              <a:t>επιχειρηματικότητας</a:t>
            </a:r>
            <a:r>
              <a:rPr sz="1800" b="1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Calibri"/>
                <a:cs typeface="Calibri"/>
              </a:rPr>
              <a:t>στη</a:t>
            </a:r>
            <a:r>
              <a:rPr sz="1800" b="1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Calibri"/>
                <a:cs typeface="Calibri"/>
              </a:rPr>
              <a:t>χώρα.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56144" y="5302631"/>
            <a:ext cx="7080067" cy="541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u="sng" dirty="0">
                <a:solidFill>
                  <a:srgbClr val="000000"/>
                </a:solidFill>
                <a:latin typeface="Calibri"/>
                <a:cs typeface="Calibri"/>
              </a:rPr>
              <a:t>Βασικότερος</a:t>
            </a:r>
            <a:r>
              <a:rPr sz="1800" u="sng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000000"/>
                </a:solidFill>
                <a:latin typeface="Calibri"/>
                <a:cs typeface="Calibri"/>
              </a:rPr>
              <a:t>λόγος:</a:t>
            </a:r>
            <a:r>
              <a:rPr sz="1800" u="sng" spc="39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u="sng" dirty="0">
                <a:solidFill>
                  <a:srgbClr val="000000"/>
                </a:solidFill>
                <a:latin typeface="Calibri"/>
                <a:cs typeface="Calibri"/>
              </a:rPr>
              <a:t>έλλειψη</a:t>
            </a:r>
            <a:r>
              <a:rPr sz="1800" b="1" u="sng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u="sng" dirty="0">
                <a:solidFill>
                  <a:srgbClr val="000000"/>
                </a:solidFill>
                <a:latin typeface="Calibri"/>
                <a:cs typeface="Calibri"/>
              </a:rPr>
              <a:t>κερδοφορίας</a:t>
            </a:r>
            <a:r>
              <a:rPr sz="1800" b="1" u="sng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u="sng" dirty="0">
                <a:solidFill>
                  <a:srgbClr val="000000"/>
                </a:solidFill>
                <a:latin typeface="Calibri"/>
                <a:cs typeface="Calibri"/>
              </a:rPr>
              <a:t>(30,0%)</a:t>
            </a:r>
            <a:r>
              <a:rPr sz="1800" b="1" u="sng" spc="-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u="sng" dirty="0">
                <a:solidFill>
                  <a:srgbClr val="000000"/>
                </a:solidFill>
                <a:latin typeface="Calibri"/>
                <a:cs typeface="Calibri"/>
              </a:rPr>
              <a:t>και</a:t>
            </a:r>
            <a:r>
              <a:rPr sz="1800" b="1" u="sng" spc="-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u="sng" dirty="0">
                <a:solidFill>
                  <a:srgbClr val="000000"/>
                </a:solidFill>
                <a:latin typeface="Calibri"/>
                <a:cs typeface="Calibri"/>
              </a:rPr>
              <a:t>τα</a:t>
            </a:r>
            <a:r>
              <a:rPr sz="1800" b="1" u="sng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u="sng" dirty="0">
                <a:solidFill>
                  <a:srgbClr val="000000"/>
                </a:solidFill>
                <a:latin typeface="Calibri"/>
                <a:cs typeface="Calibri"/>
              </a:rPr>
              <a:t>προβλήματα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sz="1800" b="1" u="sng" dirty="0">
                <a:solidFill>
                  <a:srgbClr val="000000"/>
                </a:solidFill>
                <a:latin typeface="Calibri"/>
                <a:cs typeface="Calibri"/>
              </a:rPr>
              <a:t>χρηματοδότησης</a:t>
            </a:r>
            <a:r>
              <a:rPr sz="1800" b="1" u="sng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u="sng" dirty="0">
                <a:solidFill>
                  <a:srgbClr val="000000"/>
                </a:solidFill>
                <a:latin typeface="Calibri"/>
                <a:cs typeface="Calibri"/>
              </a:rPr>
              <a:t>(18%),</a:t>
            </a:r>
            <a:r>
              <a:rPr sz="1800" b="1" u="sng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ενώ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η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πανδημική</a:t>
            </a:r>
            <a:r>
              <a:rPr sz="1800" spc="-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κρίση</a:t>
            </a:r>
            <a:r>
              <a:rPr sz="1800" spc="-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επιλέγεται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από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μόλις</a:t>
            </a:r>
            <a:r>
              <a:rPr sz="1800" spc="-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6%.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5000</Words>
  <Application>Microsoft Office PowerPoint</Application>
  <PresentationFormat>On-screen Show (4:3)</PresentationFormat>
  <Paragraphs>1798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OMFSGB+Wingdings-Regular</vt:lpstr>
      <vt:lpstr>JUGJNP+ArialMT</vt:lpstr>
      <vt:lpstr>TFRJAG+Calibri-Light</vt:lpstr>
      <vt:lpstr>POPLSV+SymbolMT</vt:lpstr>
      <vt:lpstr>Times New Roman</vt:lpstr>
      <vt:lpstr>Tahoma</vt:lpstr>
      <vt:lpstr>Calibri</vt:lpstr>
      <vt:lpstr>Theme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Nancy Roussia</dc:creator>
  <cp:lastModifiedBy>Roussia Nancy</cp:lastModifiedBy>
  <cp:revision>2</cp:revision>
  <dcterms:modified xsi:type="dcterms:W3CDTF">2023-05-11T11:25:57Z</dcterms:modified>
</cp:coreProperties>
</file>